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9" r:id="rId2"/>
    <p:sldId id="1888" r:id="rId3"/>
    <p:sldId id="1861" r:id="rId4"/>
    <p:sldId id="1878" r:id="rId5"/>
    <p:sldId id="402" r:id="rId6"/>
    <p:sldId id="1866" r:id="rId7"/>
    <p:sldId id="274" r:id="rId8"/>
    <p:sldId id="1867" r:id="rId9"/>
    <p:sldId id="1884" r:id="rId10"/>
    <p:sldId id="387" r:id="rId11"/>
    <p:sldId id="386" r:id="rId12"/>
    <p:sldId id="358" r:id="rId13"/>
    <p:sldId id="1887" r:id="rId14"/>
    <p:sldId id="1870" r:id="rId15"/>
    <p:sldId id="1873" r:id="rId16"/>
    <p:sldId id="1872" r:id="rId17"/>
    <p:sldId id="1871" r:id="rId18"/>
    <p:sldId id="463" r:id="rId19"/>
    <p:sldId id="1865" r:id="rId20"/>
    <p:sldId id="1875" r:id="rId21"/>
    <p:sldId id="277" r:id="rId22"/>
    <p:sldId id="18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0A1BE"/>
    <a:srgbClr val="A7A5A6"/>
    <a:srgbClr val="919189"/>
    <a:srgbClr val="5B9BD5"/>
    <a:srgbClr val="68716E"/>
    <a:srgbClr val="A6A6A6"/>
    <a:srgbClr val="000000"/>
    <a:srgbClr val="598AB5"/>
    <a:srgbClr val="8CA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80808" autoAdjust="0"/>
  </p:normalViewPr>
  <p:slideViewPr>
    <p:cSldViewPr snapToGrid="0">
      <p:cViewPr varScale="1">
        <p:scale>
          <a:sx n="52" d="100"/>
          <a:sy n="52" d="100"/>
        </p:scale>
        <p:origin x="984" y="24"/>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21:09.798"/>
    </inkml:context>
    <inkml:brush xml:id="br0">
      <inkml:brushProperty name="width" value="0.1" units="cm"/>
      <inkml:brushProperty name="height" value="0.1" units="cm"/>
      <inkml:brushProperty name="color" value="#66CC00"/>
    </inkml:brush>
  </inkml:definitions>
  <inkml:trace contextRef="#ctx0" brushRef="#br0">107 3141 4449,'-28'6'1431,"26"-6"-1379,1 0 1,0 0-1,0 0 1,-1 0-1,1 0 1,0 0-1,0 0 1,0 0-1,-1-1 1,1 1-1,0 0 1,0 0-1,0-1 1,0 1-1,0-1 1,-1 1-1,1-1 1,0 1-1,-1-2 1,-1 0 88,1 0 0,-1 0 0,1-1-1,-4-3 1,1 0 148,1 2-137,1 0-1,-1 0 1,1-1 0,0 1 0,1 0-1,-1-1 1,1 0 0,0 1-1,0-1 1,1 0 0,0 0-1,0 0 1,0 0 0,1 0 0,0 0-1,0 0 1,0 0 0,1 0-1,2-6 1,1-5-6,1 0-1,2 0 1,0 0 0,1 1-1,0 0 1,12-15-1,-2 8-100,1-1-1,1 2 0,24-20 0,85-58 74,-94 76 14,1 1 1,60-27 0,-45 25 71,1-1-13,1 3 1,1 2-1,1 2 0,71-16 0,237-26 15,121 21-105,-164 17-82,-6-16-3,260-93 67,-519 116-2,-1-3 0,-1-1 0,62-31 0,-21-3 287,108-77 0,-44 25-56,-38 29-128,-13-1-8,-53 39-92,101-76 139,-128 93-190,125-105 113,-105 82-114,-6 6-13,2 1 1,65-44-1,18 7-11,-96 59-8,2 1 1,43-15 0,-37 17-4,2 2 0,0 1 0,0 1 0,1 2 1,0 2-1,0 0 0,1 3 0,-1 0 1,1 3-1,-1 0 0,42 8 0,430 89-32,-202-35 25,-237-52 9,0-2 1,0-3-1,106-2 1,-56-9 5,156-20 0,-135 2 50,247-66 1,-159 16 124,-4-11 82,-155 56-175,-55 20-66,144-56 135,-51 10-60,-51 23-52,10-3-1,16-7 15,81-51 0,-114 57-37,26-17 6,12 3-3,-46 24-13,84-46 19,9 3-3,-31 16-4,122-62 34,-206 101-39,1 1 1,39-12-1,-62 22-16,-1 1-1,1-1 1,0 1 0,0-1 0,0 1 0,0 0-1,0 0 1,2 0 0,-3 0-2,-1 0 1,0 0-1,0 0 0,1 0 1,-1 0-1,0 0 0,0 0 1,1 0-1,-1 0 0,0 1 1,0-1-1,1 0 0,-1 0 1,0 0-1,0 0 0,1 1 0,-1-1 1,0 0-1,0 0 0,0 0 1,0 1-1,0-1 0,1 0 1,-1 0-1,0 0 0,0 1 1,0-1-1,0 0 0,0 0 1,0 1-1,0-1 0,0 0 1,0 0-1,0 1 0,0-1 1,0 0-1,0 0 0,0 1 1,0-1-1,0 0 0,0 0 1,-1 1-1,1-1 0,0 0 1,0 0-1,0 0 0,0 1 1,-1-1-1,1 0 2,-1 1 0,1-1 0,0 0 0,-1 0 0,1 1-1,-1-1 1,1 0 0,-1 0 0,1 0 0,-1 0 0,1 0 0,-1 1 0,1-1 0,-1 0 0,0 0 0,-7 1 7,-68 26 16,45-14-18,-59 22 24,45-22-18,-76 11 1,102-20-9,-124 21 13,-195 38 29,165-37-30,161-25-17,-5 1 3,0-1-1,-29 0 1,41-1-3,-2 0 2,0-1 0,-14-2 0,-31-8-1,50 11-1,1 0-1,-1-1 1,0 1 0,0-1 0,0 0-1,1 1 1,-1-1 0,0 0-1,1 0 1,-1 0 0,1 0 0,-1 0-1,1 0 1,-1 0 0,1 0 0,0-1-1,0 1 1,-2-2 0,0-1-3,3 4 3,0 0-1,0-1 1,-1 1 0,1 0-1,0 0 1,0 0 0,0-1-1,-1 1 1,1 0 0,0 0 0,0-1-1,0 1 1,0 0 0,0 0-1,0-1 1,0 1 0,0 0-1,0-1 1,0 1 0,0 0-1,0 0 1,0-1 0,0 1 0,0 0-1,0-1 1,0 1 0,0 0-1,0 0 1,0-1 0,0 1-1,1 0 1,-1 0 0,0-1-1,0 1 1,0 0 0,1 0 0,-1 0-1,0-1 1,1 1 0,18-6-11,12-2-6,-2-2 0,53-12-1,34 1 1,57-15-3,-133 25 13,79-13-1,-88 20 7,123-12 1,-85 13 0,43-3 0,-57 1 0,55-6 0,-91 8 0,28 0 0,-41 2 1,0 1 0,0 1 0,0-1 0,0 1-1,0 0 1,0 0 0,0 0 0,10 4 0,-15-5-1,0 1 0,0-1 0,0 1 1,0-1-1,-1 1 0,1-1 0,0 1 0,0 0 1,0-1-1,-1 1 0,1 0 0,0-1 0,-1 1 1,1 0-1,-1 0 0,1 0 0,-1-1 0,1 1 0,-1 0 1,0 0-1,1 0 0,-1 0 0,0 0 0,0 0 1,0 0-1,0-1 0,0 1 0,0 0 0,0 0 1,0 0-1,-1 0 0,1 0 0,0 0 0,-1-1 1,1 1-1,0 0 0,-1 0 0,0 0 0,0 1 1,-1 0 0,0 1 0,0 0 1,-1-1-1,1 1 1,-1-1-1,0 0 1,0 0-1,0 0 1,0 0-1,-5 3 1,-5 0 5,-25 15 1,18-8-7,11-8-1,1 0 0,1 1 0,-11 8 0,8-5 0,-10 9 0,-22 7 0,6 5 0,-43 31 0,61-47 0,-35 21 0,19-13 0,-18 18 0,31-23 0,0 1 0,-27 29 0,-39 44 0,81-85 0,1 1 0,0 0 0,0 0 0,-4 7 0,9-12 0,0-1 0,0 0 0,0 1 0,0-1 0,0 0 1,-1 1-1,1-1 0,0 0 0,0 1 0,0-1 0,-1 0 0,1 0 0,0 1 0,-1-1 0,1 0 1,0 0-1,-1 1 0,1-1 0,0 0 0,-1 0 0,1 0 0,0 0 0,-1 1 0,1-1 1,0 0-1,-1 0 0,1 0 0,-1 0 0,1 0 0,-1 0 0,1 0 0,0 0 0,-1 0 1,0 0 0,0-1 0,1 1 0,-1 0 0,0-1 0,1 1 0,-1-1 1,1 1-1,-1-1 0,1 1 0,-1-1 0,0-1 0,1 1 3,-1 0-1,1 0 0,0 0 1,-1 0-1,1 0 0,0 0 1,0 0-1,0 0 0,0 0 1,0 0-1,0 0 0,0 0 1,1 0-1,-1 0 0,0 0 1,1 0-1,-1 0 0,1 1 1,-1-1-1,1 0 0,1-2 1,0 1 6,-1-1 0,1 0 0,-1 0 0,0 0 0,0 0 0,0 0 1,0 0-1,0 0 0,-1 0 0,0 0 0,0 0 0,0 0 1,0 0-1,-1-3 0,-2-7 91,0 1 0,-6-13 0,9 24-92,-6-14 180,0-1 1,-1 1 0,-18-26-1,19 34-162,-1 0 0,1 1 0,-1 0 0,0 0-1,-1 1 1,1-1 0,-1 1 0,-1 1 0,1-1-1,-11-3 1,7 4-71,0-1 1,0 2-1,0-1 0,-1 2 0,0-1 0,1 1 0,-27-1 0,36 3-26,1 0 0,-1 0-1,1 0 1,0 0 0,-1-1-1,1 1 1,-4-2 0,5 2 55,1-1 1,0 1-1,-1 0 1,1-1-1,0 1 1,-1-1-1,1 1 1,0 0-1,-1-1 1,1 1-1,0-1 1,0 1-1,0-1 1,0 1-1,0-1 1,-1 1-1,1-1 1,0 1-1,0 0 1,0-1-1,1 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21:44.447"/>
    </inkml:context>
    <inkml:brush xml:id="br0">
      <inkml:brushProperty name="width" value="0.1" units="cm"/>
      <inkml:brushProperty name="height" value="0.1" units="cm"/>
      <inkml:brushProperty name="color" value="#E71224"/>
    </inkml:brush>
  </inkml:definitions>
  <inkml:trace contextRef="#ctx0" brushRef="#br0">11 1230 1896,'-2'2'77,"1"0"0,0 0-1,0 1 1,0-1-1,0 0 1,0 0 0,0 1-1,1-1 1,-1 0 0,1 1-1,0-1 1,0 0-1,0 1 1,0-1 0,1 0-1,-1 0 1,1 1-1,0-1 1,2 4 0,-3-5-52,0-1 1,0 0-1,1 1 0,-1-1 1,0 1-1,1-1 1,-1 1-1,1-1 1,-1 0-1,1 1 1,-1-1-1,1 0 0,-1 1 1,1-1-1,-1 0 1,1 1-1,0-1 1,-1 0-1,1 0 1,-1 0-1,1 0 0,0 1 1,-1-1-1,1 0 1,0 0-1,-1 0 1,1 0-1,0 0 0,-1 0 1,1 0-1,0 0 1,-1 0-1,1-1 1,1 1-1,0-1 80,0 1 0,1-1 0,-1 0 0,0 0 1,0-1-1,0 1 0,3-1 0,3-5 259,-1 1 0,1-1-1,-1 0 1,-1-1 0,10-12 0,-5 5 12,25-39 367,-14 20-479,5-5-141,3 1 0,2 1 0,2 1 0,2 2 1,58-44-1,282-179 472,-176 125-211,-14 10-29,-122 84-209,71-31 1,-66 39-25,107-34 1,80-7 57,-166 50-121,123-17-1,-156 31-47,0 3-1,1 1 0,81 4 1,-79 2-3,-1 2-1,0 2 1,0 3 0,-1 1 0,-1 2 0,60 21 0,-33-3 6,107 54 1,69 50 1,-232-120-15,199 113 2,-11-5 3,8-12 3,61 0 36,-125-51 30,-127-47-52,23 9 93,101 29 1,-114-42-35,2 0 0,-1-2 0,1-2 0,53 1 0,-6-5 70,92-8 0,-110 1-58,89-17 1,73-24 40,-232 46-132,327-77 115,-226 51-94,135-38 18,-88 13-12,118-16 10,-208 54-31,427-86 55,-428 90-55,0 1 1,1 3 0,0 1-1,0 3 1,70 3-1,-63 3 9,-1 2-1,1 2 0,-2 2 1,115 31-1,-153-33-6,0 1 0,41 19 0,-42-13 8,51 35 0,126 111 52,-94-69-40,130 94 9,-126-103-29,-79-55-5,20 15-7,76 45 0,-112-77 7,0 0-1,1-1 1,1 0-1,0-2 1,0 0-1,1-1 0,0 0 1,30 4-1,-7-6 89,0-1-1,0-2 0,75-3 1,-76-1 65,1-2 1,-1-1 0,86-19-1,-92 14-38,-1-1-1,-1-2 0,0-1 0,64-32 0,-67 27-61,60-28 66,16 6-27,-61 23-63,132-55 61,-38 13-44,-79 37-36,33-15 4,-18 0-8,-26 11-16,-7 7-90,1 2 1,58-16-1,104-20-1343,-182 47 1115,131-30-1397,4 5 646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21:54.163"/>
    </inkml:context>
    <inkml:brush xml:id="br0">
      <inkml:brushProperty name="width" value="0.1" units="cm"/>
      <inkml:brushProperty name="height" value="0.1" units="cm"/>
      <inkml:brushProperty name="color" value="#E71224"/>
    </inkml:brush>
  </inkml:definitions>
  <inkml:trace contextRef="#ctx0" brushRef="#br0">136 205 1080,'-1'0'207,"1"0"0,-1 0 1,1 0-1,-8-5 3107,8 4-3107,0 1 0,-1-1 0,1 1 0,-1-1 0,-4-16 486,4 11-330,-21-64 518,21 64-735,-1 0 0,0 0 1,1 0-1,0-8 0,1 7 66,4 5-62,-1 1-93,-3 1-46,0 0-1,0-1 1,1 1 0,-1 0 0,0-1 0,0 1 0,0-1 0,0 1 0,1-1 0,-1 1-1,0 0 1,0-1 0,0 1 0,0-1 0,0 1 0,0-1 0,0 1 0,0-1 0,0 1-1,-1-1 1,1-1 27,0 0-41,0 2 12,0 0 1,1-1 0,-1 1 0,0 0 0,0 0 0,0 0 0,0-1-1,0 1 1,0 0 0,0 0 0,0 0 0,0 0 0,0-1-1,0 1 1,0 0 0,0 0 0,-1 0 0,1-1 0,0 1 0,0 0-1,0 0 1,0 0 0,0 0 0,0-1 0,0 1 0,0 0 0,-1 0-1,1 0 1,0 0 0,0 0 0,0-1 0,0 1 0,-1 0-1,1 0 1,0 0 0,0 0 0,0 0 0,0 0 0,-1 0 0,1 0-1,0 0 1,0 0 0,0 0 0,-1 0 0,1 0 0,0 0-1,0 0 1,-1 0 0,-1 3 29,-3 25-6,2-14-24,-1 11 14,-1 38 1,4 43 39,1-104-62,0 2 1,0-1 0,0 0 0,0 1-1,-1-1 1,1 0 0,-1 1 0,-1 2 0,0-2 0,-1 0 0,1 0 0,-4 4 0,3-5 1,1 0-1,-1 1 1,1-1 0,0 1-1,-2 6 1,1-4 0,2-4-2,0-1 0,1 0 0,-1 1 0,1-1-1,-1 1 1,1-1 0,-1 1 0,1-1-1,0 1 1,0-1 0,0 1 0,0 0-1,0-1 1,0 1 0,0-1 0,0 1-1,1 1 1,1 0 6,1 0-1,0 0 1,0 0-1,-1-1 1,1 1-1,1-1 1,-1 0-1,6 4 1,-16-19 318,5 7-265,-1-7-42,2 0 0,-1 0 0,2 0 0,0-15 0,1 19-6,0 1-1,3-11 1,-3 13 2,0 1-1,1-11 1,-1 9 0,-1 0 0,0 0 1,0 0-1,-1 0 0,1 1 1,-2-1-1,1 0 0,-1 0 0,0 1 1,-4-9-1,-3-4 39,-8-22-1,12 28-24,4 11-20,0 0 1,0 0 0,0 0 0,0 0 0,0 0-1,1 0 1,-1 0 0,1 0 0,-1-1 0,1-3-1,4-8 88,-9-6 23,0-13 125,5 33-241,0-1-1,-1 1 0,1 0 1,0 0-1,0 0 1,0 0-1,0 0 0,0 0 1,0-1-1,0 1 1,0 0-1,0 0 0,0 0 1,0 0-1,0 0 0,0 0 1,1 0-1,-1-1 1,0 1-1,0 0 0,0 0 1,0 0-1,0 0 1,0 0-1,0 0 0,0 0 1,0-1-1,0 1 1,0 0-1,0 0 0,1 0 1,-1 0-1,0 0 1,0 0-1,0 0 0,0 0 1,0 0-1,0 0 1,0 0-1,1 0 0,-1 0 1,0 0-1,0 0 0,0 0 1,0 0-1,0 0 1,0 0-1,1 0 0,-1 0 1,0 0-1,0 0 1,0 0-1,6 2 24,-6-2-11,1 3 52,0 1-44,-1-4-21,0 0-1,0 0 1,0 0-1,0 0 1,0 0-1,0 0 1,0 0-1,0 0 1,0 0 0,0 0-1,0 0 1,0 0-1,0 0 1,0 0-1,0 0 1,0 0-1,0 0 1,0 0-1,0 0 1,0 0-1,0 0 1,0 0-1,0 0 1,0 0-1,0 0 1,0 0-1,0 0 1,0 0-1,0 0 1,0 0-1,0 0 1,0 0-1,0 0 1,0 0-1,0 0 1,0 0-1,0 0 1,0 0-1,0 0 1,0 0-1,-1 0 150,4 2-118,18 17-7,21 21-5,-26-27-9,-12-10-8,4 3 5,-1-1-1,1 1 1,9 10 0,3 5-1,-8-9 5,0 0 1,13 19-1,-21-25-9,1 1 1,0-2 0,0 1-1,0 0 1,0-1 0,1 0-1,0 0 1,0-1 0,0 0-1,0 0 1,8 4 0,7 2 2,-1 2 1,-1 1 0,0 0 0,19 18-1,-15-14 18,-16-13-11,-1 1-1,11 9 1,-11-8 12,-5-5-23,-1-1-1,0 1 0,1-1 1,-1 1-1,1-1 0,-1 1 1,0-1-1,1 1 0,-1 0 0,0-1 1,0 1-1,1-1 0,-1 1 1,0 0-1,0-1 0,0 1 1,0 1-1,0-2 1,0 0 0,0 0 0,0 1 0,0-1 0,0 0 0,0 1 0,0-1 0,0 0 0,0 0 0,0 1 0,0-1 0,-1 0 0,1 0 0,0 1 0,0-1 0,0 0 0,0 0 0,-1 0 0,1 1 0,0-1 0,0 0 0,-1 0 0,1 0 0,0 0 0,0 1 0,0-1 0,-1 0 0,1 0 0,0 0 0,-1 0 0,1 0 0,0 0 0,0 0 0,-1 0 0,1 0 0,0 0 0,-1 0 0,-1 1 1,-1-1 0,1 1 0,0-1 0,-1 1-1,1 0 1,0 0 0,-1 0 0,1 0 0,0 0-1,0 0 1,-3 4 0,-4 0 1,-38 26 8,44-29-11,0 0 0,-1 0 0,1-1-1,-1 1 1,1 0 0,-1-1 0,1 0-1,-1 0 1,0 0 0,0-1-1,-5 1 1,5 0 1,-1-1-1,1 1 1,0 0-1,-7 2 1,9-2-2,-1 0 0,1 0-1,0 0 1,0 1 0,0-1 0,0 1 0,0-1 0,0 1 0,1 0 0,-1 0 0,0 0 0,1 0 0,-1 0 0,0 2-1,-1 0 3,1 0-1,-1-1 0,0 1 0,-5 4 0,4-5 0,0 1 1,-1-1-1,1 0 1,-1-1-1,1 1 1,-8 2-1,-7-3 15,7 3 8,10-4-18,0 0 0,0-1 0,1 1 0,-1 0 0,0-1 0,-4 2 0,1-2 18,0 1 0,0-1 1,0 0-1,0 0 0,0 0 1,-9-3-1,5-3 24,9 6-48,0 0 0,0 0-1,0 0 1,0 0-1,0 0 1,0 0 0,0 1-1,0-1 1,0 0-1,0 0 1,0 0-1,0 0 1,0 0 0,0 0-1,0 0 1,0 0-1,0 0 1,0 0-1,0 0 1,0 0 0,0 0-1,0 1 1,0-1-1,0 0 1,0 0 0,0 0-1,0 0 1,0 0-1,0 0 1,0 0-1,-1 0 1,1 0 0,0 0-1,0 0 1,0 0-1,0 0 1,0 0-1,0 0 1,0 0 0,0 0-1,0 0 1,0 0-1,0 0 1,0 0-1,0 0 1,0 0 0,-1 0-1,1 0 1,0 0-1,0 0 1,0 0 0,0 0-1,0 0 1,0 0-1,0 0 1,0 0-1,0 0 1,0 0 0,0 0-1,0 0 1,0 0-1,-1 0 1,1 0-1,0 0 1,0 0 0,0 0-1,0 4 10,0 0 0,-1 0 0,1 0 0,-1-1 0,-2 6 0,3-9-9,0 1-1,0-1 0,0 0 1,0 1-1,-1-1 1,1 0-1,0 1 1,0-1-1,-1 0 0,1 0 1,0 1-1,-1-1 1,1 0-1,0 0 0,-1 0 1,1 1-1,0-1 1,-1 0-1,1 0 1,0 0-1,-1 0 0,1 0 1,-1 0-1,1 0 1,0 0-1,-1 0 0,1 0 1,0 0-1,-1 0 1,1 0-1,-1 0 1,1 0-1,0 0 0,-1 0 1,-4-1 0,2 5 3,2-4-4,1 0 0,0 0 0,0 1 0,0-1 0,0 0 0,0 0 0,-1 1 0,1-1 0,0 0 1,0 0-1,0 0 0,-1 0 0,1 1 0,0-1 0,0 0 0,-1 0 0,1 0 0,0 0 0,0 0 1,-1 0-1,1 0 0,0 0 0,0 1 0,-1-1 0,1 0 0,0 0 0,0 0 0,-1 0 0,1 0 1,0 0-1,-1-1 0,1 1 0,0 0 0,-1 0 0,1 0 1,0 0-1,-1 0 0,1 0 0,0 0 1,0 0-1,-1 0 0,1 0 0,0-1 0,-1 1 1,1 0-1,0 0 0,0 0 0,-1-1 1,1 1-1,0 0 0,0 0 0,0 0 1,-1-1-1,1 1 0,0 0 0,0-1 1,0 1-1,1-2 10,-1 0-7,0 0 0,0 0 0,0 0 0,0 1 1,1-1-1,-1 0 0,1 0 0,0-3 0,5-10 0,-2 2-3,18-71 9,-20 67-5,2-25 1,-2 1 1,0 13-4,-1 20 0,-1 1-1,1-1 0,0 1 1,4-14-1,-3 13-1,0-1 0,2-15 0,-2 5 0,0-13-7,-2 32 7,0-1 0,0 1-1,0 0 1,0-1 0,1 1 0,-1 0-1,0-1 1,0 1 0,0 0 0,0 0-1,0-1 1,-1 1 0,1 0 0,0-1-1,0 1 1,0 0 0,0-1 0,0 1-1,0 0 1,0 0 0,-1-1 0,-2 4-11,1 0 9,0 3-4,1 19 5,3 28 1,-3 5 0,1-52 0,0-3 1,0 0 0,1 0 1,-1 1-1,1-1 0,-1 0 1,2 3-1,1 3 5,-2-7-3,-1-6 5,0-1-2,0 3-7,0 1 0,0-1 1,0 1-1,0-1 0,1 1 0,-1-1 1,1-1-1,-1 2 0,1 0 0,-1 1 0,1-1 0,-1 1 0,1-1 0,0 1 0,-1-1 0,1 1 0,0-1 1,-1 1-1,2-1 0,19-14-6,16-17 7,-23 21 0,-10 10 0,1 1 0,-5 0-1,0 0 1,0 1 0,1-1-1,-1 0 1,0 0-1,0 0 1,1 0 0,-1 0-1,0 1 1,0-1-1,0 0 1,1 0 0,-1 1-1,0-1 1,0 0-1,0 0 1,0 0 0,1 1-1,-1-1 1,0 0-1,0 1 1,0-1-1,0 0 1,0 0 0,0 1-1,0-1 1,0 1-1,4 16-20,-2-8 14,-1-8 6,7 39-15,-8-40 15,0 1 0,0-1 0,0 1 0,0-1 0,0 1 0,0 0 0,0-1 0,0 1 0,0-1 0,0 1 1,0 0-1,0-1 0,0 1 0,0-1 0,-1 1 0,1-1 0,0 1 0,0-1 0,-1 1 0,1-1 1,0 1-1,-1-1 0,1 1 0,0-1 0,-1 1 0,1-1 0,-1 1 0,1-1 0,-1 0 0,1 1 0,-1-1 1,1 0-1,-1 0 0,1 1 0,-1-1 0,1 0 0,-1 0 0,1 0 0,-1 0 0,0 0 0,1 1 1,-1-1-1,-5 1-23,5 1-8,2-7 8,-1 3 21,1 0 1,-1 0 0,0 0-1,1 0 1,-1 0 0,1 1-1,1-5 1,-1 4 0,0 0-1,0 0 1,-1 0-1,1 0 1,-1 0-1,1 0 1,-1-1-1,0-1 0,6 28-3,-6-7 6,0-18 0,0 1 0,0 0 0,0 0 0,0-1 1,0 1-1,1 0 0,-1 0 0,0-1 0,0 1 0,0 0 0,1 0 1,-1 0-1,0-1 0,0 1 0,1 0 0,-1 0 0,0 0 0,0 0 1,1 0-1,-1-1 0,0 1 0,1 0 0,-1 0 0,1 0 0,-1 0 1,1 0-1,-1 0 0,1-1 0,-1 1 0,0 0 0,1 0 1,-1 0-1,0-1 0,1 1 0,-1 0 0,0-1 1,1 1-1,-1 0 0,0-1 0,0 1 0,1 0 0,-1-1 1,0 1-1,0 0 0,0-1 0,1 1 0,-1-1 0,0 1 1,0-1-1,-6 17 0,5-6 1,1-9 6,-1-1-6,1 0-1,-1 0 1,0 0 0,0 0 0,0 0-1,1 0 1,-1 0 0,0 0 0,0 0 0,0 1-1,0-1 1,-22 25 6,22-24-13,0-1 1,0 1 0,0 0-1,0-1 1,0 1 0,0-1-1,-1 1 1,1-1 0,0 1-1,0-1 1,-1 0 0,1 0-1,0 1 1,0-1-1,-1 0 1,1 0 0,-2-1-1,-1 1-152,2 0 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35:45.459"/>
    </inkml:context>
    <inkml:brush xml:id="br0">
      <inkml:brushProperty name="width" value="0.1" units="cm"/>
      <inkml:brushProperty name="height" value="0.1" units="cm"/>
      <inkml:brushProperty name="color" value="#849398"/>
    </inkml:brush>
  </inkml:definitions>
  <inkml:trace contextRef="#ctx0" brushRef="#br0">35 568 1808,'-4'4'432,"0"0"1,0 0-1,-5 9 0,7-10-274,1-1 1,0 1 0,0 0 0,0-1-1,0 1 1,0 0 0,0 0-1,1 0 1,-1 4 0,1 5 476,3 18 1,-2-23-454,0-1 0,-1 1 0,0 0 0,0 0 0,0-1 0,-1 1 0,-3 11 0,0-9 451,11-15-224,3 2-144,-6 3-163,-1 0 0,0-1 0,1 1-1,4-4 1,19-12 462,-17 11-291,15-11 1,4-3 80,62-32 0,-73 43-315,272-136 400,-279 139-427,159-67 129,-80 36-69,43-19 118,144-39 0,-202 74-143,249-67 108,-146 47-80,-3 12-17,-107 24-45,-1 2-1,2 3 1,106 13 0,48 26 2,-155-22-7,85 31 1,68 56 9,-140-64-12,-34-17-3,278 143 8,-100-34-9,-221-129-2,200 114 0,-16-39-1,-133-59 11,87 17 1,-14-18 56,-115-16-58,-3-1-2,119 9 123,-73-12 39,79-13-1,-60 6-18,-52 6-105,98-13 175,-8-8-34,-80 17-138,47-10 61,147-38 164,-73 3-67,-31 9-47,173-56 146,-128 42-189,-44 14-57,84-26 3,1 13-32,54 22-6,136 24 21,-356 13-40,0 1 1,0 2-1,-1 2 0,1 2 1,61 23-1,-95-30-4,342 126 31,-109-31-24,-121-48-6,50 17 4,-114-47-2,64 13 0,16-12 3,-43-11-3,115-1 0,0-16 1,-147 2 4,84-18 0,-9-12 39,-19 3 33,16 2 42,-12-2 7,4 14-10,-38 7-228,-7-6-780,-61 13 515,-3 2-211,24-9 0,-30 7 357,0-1 0,-1 0 0,19-13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41:30.932"/>
    </inkml:context>
    <inkml:brush xml:id="br0">
      <inkml:brushProperty name="width" value="0.1" units="cm"/>
      <inkml:brushProperty name="height" value="0.1" units="cm"/>
      <inkml:brushProperty name="color" value="#849398"/>
    </inkml:brush>
  </inkml:definitions>
  <inkml:trace contextRef="#ctx0" brushRef="#br0">32 137 1256,'0'-18'5399,"1"4"-3629,0 3-1482,-2-19 0,1 16 641,-2-8-98,1 12-553,1 9-248,0 0 0,0-1 0,0 1 0,0 0-1,0-1 1,0 1 0,-1 0 0,1-1 0,-1 1-1,1 0 1,-2-2 0,3 31 376,0 61-368,1 10-12,4 26 14,-6-122 92,-1-11 105,-1-3-237,-16-156 391,7 64-130,11 99-257,0 1 0,0 0 0,0 0 0,1 0 0,-1-1 0,2-4 0,-1 7-2,-1-1 1,0 1 0,1-1-1,-1 1 1,0-1-1,0 1 1,0-1 0,0 1-1,0-1 1,0 0-1,0 1 1,-1-2-1,3 0 33,-1 2-23,-3 2 3,1 1-17,-1 13-5,1-1-1,1 19 0,0-15 1,-3 22-1,3-28 6,-1-1 0,2 1 0,0 0 0,0 0 0,4 14 0,1 18-2,-1-4 11,-2-22 3,-1 0-1,-1 0 1,0 1 0,-4 31 0,2-49-4,1 1 0,-1-1 0,0 0 0,1 1 0,-1-1 0,0 0 0,0 0 0,0 0 0,-1 2 0,-4 1 35,6-5-41,0 1 1,-1 0 0,1 0-1,0 0 1,0 0-1,0 0 1,0 0 0,-1 0-1,1 0 1,0 0-1,0 0 1,0 0-1,0 0 1,-1-1 0,1 1-1,0 0 1,0 0-1,0 0 1,0 0 0,0 0-1,0-1 1,0 1-1,-1 0 1,1 0 0,0 0-1,0-1 1,0 1-1,0 0 1,0 0 0,0 0-1,0-1 1,-2-9-451,1 1 0,0-1 0,1 0-1,-1 0 1,2 1 0,0-1 0,2-14 0,2 6-302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41:32.049"/>
    </inkml:context>
    <inkml:brush xml:id="br0">
      <inkml:brushProperty name="width" value="0.1" units="cm"/>
      <inkml:brushProperty name="height" value="0.1" units="cm"/>
      <inkml:brushProperty name="color" value="#849398"/>
    </inkml:brush>
  </inkml:definitions>
  <inkml:trace contextRef="#ctx0" brushRef="#br0">17 38 2801,'-8'-34'9143,"7"33"-8716,-6-1 1126,7 2-1529,0 1 1,0 0-1,0-1 0,0 1 0,0 0 0,0-1 0,0 1 0,0 0 0,0 0 0,0-1 0,0 1 1,1 0-1,5 27 568,-3-20-379,-1-1-89,0 1-1,6 10 1,-7-16-123,0 0 0,1 0 0,-1 0 0,0-1 0,1 1 0,-1 0 0,1-1 0,-1 1 0,1-1 0,0 0-1,-1 1 1,1-1 0,3 1 0,4 3 10,0 0-1,14 11 1,-15-11-5,0 1-1,-1-2 1,15 8 0,24 10 3,-32-15-1,24 10 0,-29-13 0,-1-1-1,1 2 0,10 6 1,-13-7 0,0-1 1,1 1-1,-1-1 0,1 0 1,11 3-1,-7-4 22,0 0 0,0 0 0,17 0 0,-23-2-19,0 0 0,1 0 0,-1 1 0,0 0 0,0 0 0,0 0 0,9 3 0,-9 2 21,1-4-24,-4-1-2,-1 0-1,1-1 1,0 1 0,0 0-1,0 0 1,-1 0 0,1 1-1,2 1 1,-31-5 265,26 2-251,-1 0-1,1-1 1,-1 1 0,1 0 0,-1 1-1,1-1 1,-1 0 0,1 0 0,-1 1 0,1-1-1,-1 1 1,1-1 0,0 1 0,-1 0 0,1-1-1,0 1 1,-2 1 0,1 0-3,0-1-1,0 1 1,-1-1 0,1 0 0,0 0 0,0 0 0,-1 0-1,1-1 1,-4 2 0,-24 1 194,24-3-180,0 0 0,0 1-1,1 0 1,-1 0-1,-7 2 1,0 3-15,7-4-13,1 1 0,0-1-1,-1-1 1,1 1 0,-11 1 0,-26 1 4,42-4-7,-1 0 0,0 0 0,1 0 0,-1 1 0,1-1 0,-1 0-1,1 0 1,-1 0 0,1 0 0,-1 1 0,1-1 0,0 0 0,-1 1 0,1-1 0,-1 0 0,1 1 0,0-1 0,-1 0 0,1 1 0,0-1 0,-1 1 0,1-1 0,0 1 0,-1-1 0,1 1 0,0-1 0,0 1 0,0-1 0,0 1 0,0-1 0,-1 1 0,1 0 0,0-1 1,0 1-1,0-1 0,0 1 0,0-1 1,-1 1-1,1-1 0,0 1 1,0-1-1,-1 1 0,1-1 1,0 1-1,-1-1 0,1 1 0,0-1 1,-1 0-1,1 1 0,0-1 1,-1 0-1,1 1 0,-1-1 1,1 0-1,-1 0 0,1 1 0,-1-1 1,1 0-1,-1 0 0,0 0 1,-11 4 44,10-4-29,0 1 1,0-1-1,0 1 0,0-1 0,0 0 1,0 0-1,0 0 0,0 0 0,0 0 1,0 0-1,-3-1 0,3 0 2,0 1-1,0 0 1,0 0 0,0-1-1,0 1 1,-3 1 0,-29 6 208,31-6-252,-8 1-276,11-2 236,-1 0 1,1 0 0,0 0-1,0 0 1,-1 0-1,1 0 1,0 0-1,0 0 1,0 0 0,-1 0-1,1 0 1,0 0-1,0 0 1,0-1-1,-1 1 1,1 0 0,0 0-1,0 0 1,0 0-1,-1-1 1,1 1-1,0 0 1,0 0 0,0 0-1,0-1 1,0 1-1,0 0 1,0 0-1,-1 0 1,1-1-1,0 1 1,0 0 0,0 0-1,0-1 1,0 1-1,0 0 1,0 0-1,0-1 1,0 1 0,0 0-1,0-1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41:34.659"/>
    </inkml:context>
    <inkml:brush xml:id="br0">
      <inkml:brushProperty name="width" value="0.1" units="cm"/>
      <inkml:brushProperty name="height" value="0.1" units="cm"/>
      <inkml:brushProperty name="color" value="#849398"/>
    </inkml:brush>
  </inkml:definitions>
  <inkml:trace contextRef="#ctx0" brushRef="#br0">223 117 2849,'-30'-1'1641,"30"1"-1457,-1 0 1,0 0-1,1 0 0,-1 0 0,1 0 0,-1 0 1,0 0-1,1 0 0,-1-1 0,1 1 0,-1 0 1,1 0-1,-1-1 0,0 1 0,1 0 0,-1-1 0,-5-5 2828,-4 8-2997,9-1-10,0-1 1,0 1 0,0-1 0,0 1-1,0-1 1,0 1 0,1 0-1,-1-1 1,0 1 0,0 0 0,0 0-1,0-1 1,1 1 0,-1 0 0,0 0-1,1 0 1,-1 0 0,1 0 0,-1 1-1,-11 15-5,12-16 0,0-1-1,0 0 0,0 0 0,0 0 1,0 1-1,0-1 0,0 0 0,0 0 0,0 0 1,0 1-1,0-1 0,0 0 0,0 0 1,0 0-1,0 0 0,1 1 0,-1-1 1,0 0-1,0 0 0,0 0 0,0 0 1,0 0-1,0 1 0,1-1 0,-1 0 1,0 0-1,0 0 0,0 0 0,0 0 1,1 0-1,-1 0 0,0 0 0,1 0 1,6 2-10,-7-1 7,17 1-22,-17-2 25,0 0 0,0 0 0,0 0-1,1 0 1,-1 0 0,0 0 0,0 0 0,0 0 0,1 0-1,-1 0 1,0 0 0,0 0 0,0 0 0,1 0 0,-1 0-1,0 0 1,0 0 0,0 0 0,0-1 0,1 1 0,-1 0-1,0 0 1,0 0 0,0 0 0,0 0 0,0 0 0,1 0-1,-1-1 1,0 1 0,0 0 0,0 0 0,0 0 0,0 0-1,0-1 1,0 1 0,0 0 0,0 0 0,0 0 0,0-1-1,1 1 1,-1 0 0,0 0 0,0 0 0,0 0 0,0-1-1,0 1 1,-1 0 0,1 0 0,0 0 0,0-1 0,0 1-1,0 0 1,0-1 2,-1 0 0,1 0 0,0 0 0,0 0 0,0 0 0,0-1 0,0 1 0,0 0 0,0 0 0,0 0 0,0 0 0,0 0 0,0 0 0,1 0 0,-1 0 0,1 0 0,-1 0 0,0 0 0,1 0 0,0 0 0,-1 0 0,1 0 0,-1 1 0,2-2 0,-2 2 2,1-1 0,-1 1 1,0 0-1,0 0 0,1-1 0,-1 1 1,0 0-1,0-1 0,1 1 1,-1-1-1,0 1 0,0 0 1,0-1-1,0 1 0,0 0 1,0-1-1,0 1 0,1-1 1,-1 1-1,0-1 0,0 1 0,0 0 1,-1-1-1,1 1 0,0-1 1,0 0 20,-1 0-1,1 1 1,0-1 0,-1 0 0,1 1 0,-1-1 0,1 0-1,-1 1 1,0-1 0,1 1 0,-1-1 0,0 0 0,-3-1 174,-1 0 0,1 0 0,-7-3 0,10 5-165,-1 0-11,0-1 1,1 1-1,-1 0 0,0 0 0,0 0 0,0 0 0,0 0 0,0 1 1,0-1-1,1 0 0,-1 1 0,0 0 0,0-1 0,-1 2 1,-4 1-27,1 0 1,-7 6-1,0 2-21,13-11 23,0 0 0,0 0 0,-1 0 0,1 0 0,0 1-1,0-1 1,0 0 0,0 0 0,0 0 0,0 0 0,0 0-1,0 0 1,-1 0 0,1 1 0,0-1 0,0 0 0,0 0 0,0 0-1,0 0 1,0 0 0,0 0 0,0 1 0,0-1 0,0 0-1,0 0 1,0 0 0,0 0 0,0 0 0,0 1 0,0-1-1,0 0 1,0 0 0,0 0 0,0 0 0,0 0 0,0 0 0,0 1-1,1-1 1,-1 0 0,0 0 0,0 0 0,0 0 0,0 0-1,0 0 1,8 3-43,8-1-1,-14-2 40,1 0 1,-1 0-1,1 0 1,-1 0-1,1-1 0,2 0 1,-5 1 4,0 0 0,1 0 0,-1 0 0,0-1 0,1 1 0,-1 0 0,0 0 0,0 0 0,1 0 0,-1 0 0,0-1 0,0 1 0,1 0 0,-1 0 0,0-1 0,0 1 0,1 0 0,-1 0 0,0-1 0,0 1 0,0 0 0,0-1 0,1 1 0,-1 0 0,0 0 0,0-1 0,0 1 0,0 0 0,0-1 0,0 1 0,0 0 0,0-1 0,0 1 0,0 0 0,0-1 0,0 0 0,0-2 5,0 3-4,0 0-1,0-1 1,0 1-1,0 0 1,0 0-1,0 0 1,0-1-1,0 1 1,0 0 0,0 0-1,0 0 1,0-1-1,0 1 1,0 0-1,0 0 1,0 0-1,0-1 1,0 1-1,0 0 1,0 0 0,-1 0-1,1-1 1,0 1-1,0 0 1,0 0-1,0 0 1,0 0-1,-1 0 1,1-1-1,0 1 1,0 0 0,-1 0 0,1-1 1,-1 1 0,1 0 0,-1-1 0,1 1-1,-1-1 1,1 1 0,-1-1 0,1 1 0,0-1-1,-1 1 1,1-1 0,0 0 0,0 1-1,-1-1 1,1 1 0,0-2 0,0 0 3,0 0 0,0 1 1,0-1-1,1 1 0,-1-1 1,1 0-1,-1 1 0,2-2 1,-2 2-5,0 1 0,0 0 0,0-1 1,0 1-1,0 0 0,0-1 0,0 1 1,0 0-1,0-1 0,0 1 1,0 0-1,0-1 0,0 1 0,0 0 1,0-1-1,0 1 0,-1 0 0,1-1 1,0 1-1,0 0 0,0 0 1,0-1-1,-1 1 0,1 0 0,0-1 1,0 1-1,-1 0 0,1 0 0,0 0 1,0-1-1,-1 1 0,-12-6 30,5 3-6,7 2-24,0 0 0,0 1 0,-1-1 0,1 1-1,-1-1 1,1 1 0,0 0 0,-1 0 0,1-1 0,-1 1 0,1 0 0,0 0 0,-1 0 0,-1 1 0,2-1-3,0 0 0,1 1 1,-1-1-1,1 0 0,-1 0 0,1 1 0,-1-1 0,1 0 0,-1 1 0,1-1 0,-1 1 1,1-1-1,-1 0 0,1 1 0,0-1 0,-1 1 0,1-1 0,0 1 0,-1 0 1,1-1-1,0 1 0,0-1 0,-1 1 0,1 0 0,0-1 0,0 1 0,0-1 1,0 1-1,0 0 0,0-1 0,0 1 0,0-1 0,0 2 0,0-1 0,0-1-1,0 1 1,0 0-1,1-1 1,-1 1-1,0-1 0,0 1 1,0-1-1,1 1 1,-1 0-1,0-1 1,1 1-1,-1-1 1,0 1-1,1-1 0,-1 0 1,0 1-1,1-1 1,-1 1-1,1-1 1,-1 0-1,1 1 1,-1-1-1,1 0 0,0 1 1,0-1-1,1 1 0,-1-1 0,0 0 0,1 0 0,-1 0 0,1 0 0,-1 0 0,0 0 0,1 0 0,2-1 0,0 0 3,0 0-1,0-1 1,0 0-1,0 1 1,-1-1-1,7-4 1,-9 5 0,-1 1 1,0 0-1,1-1 1,-1 1 0,0-1-1,1 1 1,-1 0-1,0-1 1,0 1 0,0-1-1,1 1 1,-1 0 0,0-1-1,0 1 1,0-1-1,0 1 1,0-1 0,0 1-1,0-1 1,0 1-1,0-1 1,0 1 0,0-1-1,0 1 1,0 0-1,0-2 1,-7-13 14,6 13-8,0 0 0,0-1 0,0 1 0,0 0 0,0 0 1,0 0-1,0-5 0,1 6-6,0 1 0,0 0 1,0-1-1,0 1 0,0 0 1,0 0-1,0-1 0,-1 1 1,1 0-1,0 0 0,0-1 1,0 1-1,0 0 0,0 0 1,-1-1-1,1 1 1,0 0-1,0 0 0,0 0 1,-1-1-1,1 1 0,0 0 1,0 0-1,-1 0 0,1 0 1,0 0-1,-1-1 0,-10 0 19,-11 4-13,20-2-9,-1 0 0,0 1 0,1-1 0,-1 1 0,1-1 0,-1 1 0,1 0 0,0 0 0,-1 0 0,1 0 0,0 0 0,0 0 0,1 1 0,-1-1 0,0 1 0,1-1 0,0 1 1,-1 0-1,0 4 0,0-1-6,0 0 1,1 1 0,0-1-1,0 0 1,0 0-1,1 0 1,0 1 0,2 8-1,-2-15 2,0 1 0,0-1 0,0 0 0,0 1 0,0-1-1,0 1 1,0-1 0,1 0 0,-1 1 0,0-1 0,0 1 0,1-1 0,-1 0-1,0 1 1,0-1 0,1 0 0,-1 0 0,0 1 0,1-1 0,-1 0 0,0 0-1,1 1 1,-1-1 0,0 0 0,1 0 0,-1 0 0,1 0 0,-1 0-1,0 0 1,1 1 0,-1-1 0,1 0 0,-1 0 0,1 0 0,-1 0 0,0 0-1,1-1 1,-1 1 0,1 0 0,-1 0 0,1 0 0,0 0 0,0-1 0,-1 1 0,1 0 1,0-1-1,0 1 0,-1 0 0,1-1 0,0 1 1,-1-1-1,1 1 0,0-1 0,-1 1 0,1-1 1,-1 0-1,1 1 0,-1-1 0,1 0 1,-1 1-1,0-1 0,1 0 0,-1 0 0,1 0 1,-1-2 6,0 0 1,0 0 0,0 0 0,0 0 0,0 0-1,0 1 1,-1-1 0,0-4 0,-10-23 12,1 2-4,7 21-10,2 5 0,0 0 0,1 0 0,-1 1 0,1-1 0,-1 0 0,1 0 0,0 0 0,0 0 0,0 0 0,0-3 0,0-1 17,0 10-2,1 14-18,0-13 2,-1 0 0,1-1 0,-1 1 0,-1 0 0,0 6 1,-4 49 25,3-20-18,1-39-9,1 0 1,0 0 0,0 0 0,0 0-1,0 0 1,0 0 0,0 0 0,1 0-1,-1 0 1,0 0 0,0-1 0,1 1-1,-1 0 1,0 0 0,1 0-1,-1 0 1,1 0 0,-1-1 0,1 1-1,-1 0 1,1-1 0,0 1 0,-1 0-1,1-1 1,0 1 0,0 0 0,-1-1-1,1 1 1,0-1 0,0 0 0,0 1-1,0-1 1,0 0 0,0 1 0,-1-1-1,1 0 1,0 0 0,0 0 0,0 0-1,0 0 1,0 0 0,0 0 0,0 0-1,0 0 1,0 0 0,0-1 0,0 1-1,0 0 1,1-1 0,8-4 0,-6 3 0,-1 1 1,1-1 0,-1 0 0,0 0 0,0 0-1,4-3 1,-6 4 0,1-2-4,1 0 1,0 0 0,6-4 0,-4 6 2,24 5 7,-16-2-1,-12-1-3,-5-1 1,3 0-1,1 0-1,-1 0 0,0 0 0,0 0 0,1 0 0,-1 0 0,0 0 0,0 0 0,1 1 1,-1-1-1,0 0 0,1 0 0,-2 1 0,2-1 63,-3 4-40,3-1-23,-1-1 0,0 1 0,0-1 0,-1 0 0,1 0 0,0 1 0,-1-1 0,1 0 0,-1 0 0,0-1 0,0 1 1,0 0-1,0 0 0,0-1 0,-2 2 0,-16 14 12,-32 11 6,48-25-8,-1-1 1,1 0-1,-1 0 1,-9 2-1,12-4 97,4-3-83,3-2-26,11-5 6,-8 4-1,0 1 0,9-9 1,-13 11-4,0 0 0,0 0-1,1 1 1,-1 0 0,0 0 0,1 0 0,-1 0 0,7-1 0,5-2 7,-15 4-6,0 0 0,0 0 0,0 0 0,0 0 0,0 0 0,0-1 0,0 1 1,0 0-1,0-1 0,-1 1 0,2-2 0,-2 2-2,0 1 1,0 0-1,1 0 0,-1-1 1,0 1-1,0 0 0,1 0 1,-1-1-1,0 1 0,1 0 1,-1 0-1,0 0 0,1 0 1,-1-1-1,1 1 0,-1 0 1,0 0-1,1 0 0,-1 0 0,0 0 1,1 0-1,-1 0 0,1 0 1,-1 0-1,0 0 0,1 0 1,-1 0-1,0 1 0,1-1 1,0 0-1,4 2 25,-5-2-23,0 0 0,0 0 1,0 0-1,0 0 0,0 0 0,-1 1 1,1-1-1,0 0 0,0 0 0,0 0 0,0 0 1,0 0-1,0 0 0,0 0 0,0 0 1,0 0-1,0 0 0,0 0 0,0 0 0,0 0 1,0 0-1,0 0 0,0 1 0,0-1 1,-1 0-1,1 0 0,0 0 0,0 0 0,0 0 1,0 0-1,0 0 0,0 0 0,0 0 1,0 0-1,0 0 0,0 0 0,0 0 1,-1 0-1,1 0 0,0 0 0,0 0 0,0 0 1,0 0-1,0 0 0,0-1 0,0 1 1,0 0-1,0 0 0,0 0 0,0 0 0,-1 0 1,-11 10 45,2 3-37,9-11-10,0 0 0,0-1 0,0 0 1,-1 1-1,1-1 0,0 0 0,-1 1 0,1-1 1,-1 0-1,1 0 0,-1 0 0,1 0 1,-1-1-1,0 1 0,-2 1 0,-80 39-73,80-38 30,-4 3-1480,6-1 951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11:45:52.580"/>
    </inkml:context>
    <inkml:brush xml:id="br0">
      <inkml:brushProperty name="width" value="0.1" units="cm"/>
      <inkml:brushProperty name="height" value="0.1" units="cm"/>
      <inkml:brushProperty name="color" value="#849398"/>
    </inkml:brush>
  </inkml:definitions>
  <inkml:trace contextRef="#ctx0" brushRef="#br0">609 244 2601,'7'26'1173,"-6"-21"-407,-2-14 449,-3-10-244,-11-31 0,11 41-904,0-1-1,-1 1 1,0 0-1,-1 0 1,-6-8-1,1 3 17,-1 0 0,0 1 0,-1 1 0,-15-11 0,18 16 25,0 0 1,0 1-1,0 1 1,-1-1 0,0 2-1,0 0 1,-15-4-1,10 4 10,0 2 0,1 0 0,-1 0 0,0 2 0,0 0 0,-23 3 0,29-2-79,-1 1 0,1 1 0,-1-1 0,1 2 0,0 0-1,0 0 1,0 0 0,0 1 0,1 1 0,-13 10 0,11-8-31,1 1 0,1 0 0,0 0 0,0 1 0,1 1 0,0-1 0,1 2 0,0-1 0,0 1 0,-7 19 0,8-16-10,1 0-1,0 0 1,1 0-1,0 1 1,-1 28-1,7 3-10,-1-36 9,-1 0-2,2 1-1,0-1 1,0 0 0,5 12-1,-5-17 3,0 0 0,1 0 0,0 0 0,1-1-1,-1 1 1,1-1 0,0 0 0,9 9 0,-8-10 2,0 1 0,1-2 0,-1 1 0,1 0 1,0-1-1,0 0 0,0-1 0,1 1 0,-1-1 1,1 0-1,-1-1 0,1 0 0,9 1 1,3-1 1,0-1 0,0 0 0,30-6 1,-24 2 5,1-2-1,-1 0 1,0-2 0,0-1 0,-1-1 0,26-14 0,-39 18 4,-1 0-1,-1-1 1,1-1 0,-1 1 0,-1-1 0,1-1-1,-1 1 1,-1-1 0,0-1 0,9-14-1,-12 16 55,1-1-1,-2 1 0,1-1 1,-1 0-1,-1 0 0,0 0 0,0 0 1,0-1-1,-1 1 0,-1 0 1,0-1-1,0 1 0,-2-13 0,0 14 77,0 0 0,-1 0 0,0 0 0,0 0 0,0 0 0,-1 0 0,-1 1 0,1 0 0,-1 0 0,0 0 0,-11-10 0,-4-3 104,-1 1 1,-26-18-1,42 34-341,1 0-1,-1 0 1,0 0 0,0 0-1,0 1 1,0 0 0,0 0-1,0 0 1,-1 1-1,1 0 1,-9-2 0,-29 3-407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1BF1F-DE32-4B31-B3BB-84DC16C57F7F}"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90497-E492-4324-BB6A-392B5219069F}" type="slidenum">
              <a:rPr lang="en-GB" smtClean="0"/>
              <a:t>‹#›</a:t>
            </a:fld>
            <a:endParaRPr lang="en-GB"/>
          </a:p>
        </p:txBody>
      </p:sp>
    </p:spTree>
    <p:extLst>
      <p:ext uri="{BB962C8B-B14F-4D97-AF65-F5344CB8AC3E}">
        <p14:creationId xmlns:p14="http://schemas.microsoft.com/office/powerpoint/2010/main" val="1765882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introduction about Smart Cities. In this lecture we have three learning objectives.</a:t>
            </a:r>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a:t>
            </a:fld>
            <a:endParaRPr lang="en-GB"/>
          </a:p>
        </p:txBody>
      </p:sp>
    </p:spTree>
    <p:extLst>
      <p:ext uri="{BB962C8B-B14F-4D97-AF65-F5344CB8AC3E}">
        <p14:creationId xmlns:p14="http://schemas.microsoft.com/office/powerpoint/2010/main" val="136269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how we can better control city infrastructure are smart sewage systems. By analysing water flow patterns coming from sensors, one can assess whether pipes are leaking or near breaking point. This so-called predictive maintenance and can prevent calamities and save money.</a:t>
            </a:r>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10</a:t>
            </a:fld>
            <a:endParaRPr lang="en-GB"/>
          </a:p>
        </p:txBody>
      </p:sp>
    </p:spTree>
    <p:extLst>
      <p:ext uri="{BB962C8B-B14F-4D97-AF65-F5344CB8AC3E}">
        <p14:creationId xmlns:p14="http://schemas.microsoft.com/office/powerpoint/2010/main" val="7285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energy meters and energy management systems are a good example of how we can use technology to change our behaviour. Information about actual energy usage has proven to be a good stimulus to reduce our energy consumption.</a:t>
            </a:r>
          </a:p>
          <a:p>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11</a:t>
            </a:fld>
            <a:endParaRPr lang="en-GB"/>
          </a:p>
        </p:txBody>
      </p:sp>
    </p:spTree>
    <p:extLst>
      <p:ext uri="{BB962C8B-B14F-4D97-AF65-F5344CB8AC3E}">
        <p14:creationId xmlns:p14="http://schemas.microsoft.com/office/powerpoint/2010/main" val="419833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Lighting is an example of how digital technology is used to make a system adaptive. Motion sensors detect if there is traffic, and regulate the amount of light accordingly.</a:t>
            </a:r>
          </a:p>
        </p:txBody>
      </p:sp>
      <p:sp>
        <p:nvSpPr>
          <p:cNvPr id="4" name="Slide Number Placeholder 3"/>
          <p:cNvSpPr>
            <a:spLocks noGrp="1"/>
          </p:cNvSpPr>
          <p:nvPr>
            <p:ph type="sldNum" sz="quarter" idx="10"/>
          </p:nvPr>
        </p:nvSpPr>
        <p:spPr/>
        <p:txBody>
          <a:bodyPr/>
          <a:lstStyle/>
          <a:p>
            <a:fld id="{ACA44F50-0B5F-4C12-84EA-EC5082730E9E}" type="slidenum">
              <a:rPr lang="en-GB" smtClean="0"/>
              <a:t>12</a:t>
            </a:fld>
            <a:endParaRPr lang="en-GB"/>
          </a:p>
        </p:txBody>
      </p:sp>
    </p:spTree>
    <p:extLst>
      <p:ext uri="{BB962C8B-B14F-4D97-AF65-F5344CB8AC3E}">
        <p14:creationId xmlns:p14="http://schemas.microsoft.com/office/powerpoint/2010/main" val="1449038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local governments understand that “people make the city”. They have thereto adopted </a:t>
            </a:r>
            <a:r>
              <a:rPr lang="en-GB" dirty="0" err="1"/>
              <a:t>Arnstein’s</a:t>
            </a:r>
            <a:r>
              <a:rPr lang="en-GB" dirty="0"/>
              <a:t> Ladder of participation as a tool to engage their citizens. Yet today, we see a growing gap between citizens that can cope with the speed and complexity of he digital age, and those that can not. To ensure that the latter do not disengage and fall prey to undemocratic forces, governments, institutions and responsible companies, need to act to engage citizens and consumers. Because if we are going to solve grand challenges, we need all of our fellow citizens to be informed, involved and inspired. </a:t>
            </a:r>
          </a:p>
          <a:p>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13</a:t>
            </a:fld>
            <a:endParaRPr lang="en-GB"/>
          </a:p>
        </p:txBody>
      </p:sp>
    </p:spTree>
    <p:extLst>
      <p:ext uri="{BB962C8B-B14F-4D97-AF65-F5344CB8AC3E}">
        <p14:creationId xmlns:p14="http://schemas.microsoft.com/office/powerpoint/2010/main" val="342410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more than a decade of smart city initiatives, many projects still fail to scale. Lack of standards, legal contracting difficulties, and barriers to work across domains carry some of the blame for this failure. Can the emerging Urban Data Platforms solve these problems? Our research shows that many European cities are currently in the stage of implementing an Urban Data Platform. Of the 88 cities surveyed in 2020, a third already had a platform operational.</a:t>
            </a:r>
          </a:p>
        </p:txBody>
      </p:sp>
      <p:sp>
        <p:nvSpPr>
          <p:cNvPr id="4" name="Slide Number Placeholder 3"/>
          <p:cNvSpPr>
            <a:spLocks noGrp="1"/>
          </p:cNvSpPr>
          <p:nvPr>
            <p:ph type="sldNum" sz="quarter" idx="5"/>
          </p:nvPr>
        </p:nvSpPr>
        <p:spPr/>
        <p:txBody>
          <a:bodyPr/>
          <a:lstStyle/>
          <a:p>
            <a:fld id="{2B990497-E492-4324-BB6A-392B5219069F}" type="slidenum">
              <a:rPr lang="en-GB" smtClean="0"/>
              <a:t>14</a:t>
            </a:fld>
            <a:endParaRPr lang="en-GB"/>
          </a:p>
        </p:txBody>
      </p:sp>
    </p:spTree>
    <p:extLst>
      <p:ext uri="{BB962C8B-B14F-4D97-AF65-F5344CB8AC3E}">
        <p14:creationId xmlns:p14="http://schemas.microsoft.com/office/powerpoint/2010/main" val="2078408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platforms have the ability to pool data across siloes, and to pool resources and services for analytics and system development. If well managed, Urban Data Platforms have the potential to increase the reach and scope of smart city projects. By leveraging the network effects of platforms they can help scale the individual projects that feed into or feed off the UDP.</a:t>
            </a:r>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15</a:t>
            </a:fld>
            <a:endParaRPr lang="en-GB"/>
          </a:p>
        </p:txBody>
      </p:sp>
    </p:spTree>
    <p:extLst>
      <p:ext uri="{BB962C8B-B14F-4D97-AF65-F5344CB8AC3E}">
        <p14:creationId xmlns:p14="http://schemas.microsoft.com/office/powerpoint/2010/main" val="211966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managing a UDP is no easy task. In contrast to commercial platforms, Urban Data Platforms are by nature public-private endeavours. This relationship is marked by mutual distrust. Distrust in the government’s ability to cope with technology. Distrust in the private sector, fed by the power of big tech and the risk of vendor lock-in. Our framework for successful value creation by UDPs therefore has trust as a core concept.</a:t>
            </a:r>
          </a:p>
          <a:p>
            <a:endParaRPr lang="en-GB" dirty="0"/>
          </a:p>
        </p:txBody>
      </p:sp>
      <p:sp>
        <p:nvSpPr>
          <p:cNvPr id="4" name="Slide Number Placeholder 3"/>
          <p:cNvSpPr>
            <a:spLocks noGrp="1"/>
          </p:cNvSpPr>
          <p:nvPr>
            <p:ph type="sldNum" sz="quarter" idx="5"/>
          </p:nvPr>
        </p:nvSpPr>
        <p:spPr/>
        <p:txBody>
          <a:bodyPr/>
          <a:lstStyle/>
          <a:p>
            <a:fld id="{2B990497-E492-4324-BB6A-392B5219069F}" type="slidenum">
              <a:rPr lang="en-GB" smtClean="0"/>
              <a:t>16</a:t>
            </a:fld>
            <a:endParaRPr lang="en-GB"/>
          </a:p>
        </p:txBody>
      </p:sp>
    </p:spTree>
    <p:extLst>
      <p:ext uri="{BB962C8B-B14F-4D97-AF65-F5344CB8AC3E}">
        <p14:creationId xmlns:p14="http://schemas.microsoft.com/office/powerpoint/2010/main" val="441110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Practice will show whether Urban Data Platforms are the catalysts that Smart Cities have been looking for. Much will depend on their proper implementation. And on their ability for scaling and innovation. Our research supports the vision that UDPs are vital infrastructure for cities in this digital age.</a:t>
            </a:r>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17</a:t>
            </a:fld>
            <a:endParaRPr lang="en-GB"/>
          </a:p>
        </p:txBody>
      </p:sp>
    </p:spTree>
    <p:extLst>
      <p:ext uri="{BB962C8B-B14F-4D97-AF65-F5344CB8AC3E}">
        <p14:creationId xmlns:p14="http://schemas.microsoft.com/office/powerpoint/2010/main" val="82115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when it comes to the ethics of the use of technology, it seems that we are at a cross road. The unchecked power of big technology companies, the fear of loosing control to Artificial Intelligence, and the toxic influence of social media are real threats, driving some to shun the use of digital technology. But let’s not forget that in democracies, people can control the technology. If we can make our voices heard, we can take the right turn at this cross road, as the citizens of Toronto did.</a:t>
            </a:r>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18</a:t>
            </a:fld>
            <a:endParaRPr lang="en-GB"/>
          </a:p>
        </p:txBody>
      </p:sp>
    </p:spTree>
    <p:extLst>
      <p:ext uri="{BB962C8B-B14F-4D97-AF65-F5344CB8AC3E}">
        <p14:creationId xmlns:p14="http://schemas.microsoft.com/office/powerpoint/2010/main" val="3921490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6">
                    <a:lumMod val="50000"/>
                  </a:schemeClr>
                </a:solidFill>
              </a:rPr>
              <a:t>In 2017 Google’s Sidewalk Lab envisioned that Toronto’s Quayside project would be a state-of-the art Smart City project. The result would be a “</a:t>
            </a:r>
            <a:r>
              <a:rPr lang="en-US" b="0" i="0" dirty="0">
                <a:solidFill>
                  <a:schemeClr val="accent6">
                    <a:lumMod val="50000"/>
                  </a:schemeClr>
                </a:solidFill>
                <a:effectLst/>
                <a:latin typeface="Alegreya"/>
              </a:rPr>
              <a:t>fundamentally more sustainable and affordable community resulting from innovations in technology and urban design”</a:t>
            </a:r>
            <a:r>
              <a:rPr lang="en-GB" b="0" i="0" dirty="0">
                <a:solidFill>
                  <a:schemeClr val="accent6">
                    <a:lumMod val="50000"/>
                  </a:schemeClr>
                </a:solidFill>
                <a:effectLst/>
                <a:latin typeface="Alegreya"/>
              </a:rPr>
              <a:t> L</a:t>
            </a:r>
            <a:r>
              <a:rPr lang="en-GB" dirty="0">
                <a:solidFill>
                  <a:schemeClr val="accent6">
                    <a:lumMod val="50000"/>
                  </a:schemeClr>
                </a:solidFill>
              </a:rPr>
              <a:t>ast year, Sidewalk Labs abandoned the project, officially due to “unprecedented economic uncertainty”. However, from the very start, the project received fierce criticism from civic society, because of major concerns over privacy and the ownership of citizen and visitor data.</a:t>
            </a:r>
          </a:p>
          <a:p>
            <a:endParaRPr lang="en-GB" dirty="0"/>
          </a:p>
          <a:p>
            <a:r>
              <a:rPr lang="en-GB" dirty="0"/>
              <a:t>RESOURCES</a:t>
            </a:r>
          </a:p>
          <a:p>
            <a:endParaRPr lang="en-GB" dirty="0"/>
          </a:p>
          <a:p>
            <a:r>
              <a:rPr lang="en-GB" dirty="0"/>
              <a:t>https://storeys.com/toronto-sidewalk-labs-google-cancelled/</a:t>
            </a:r>
          </a:p>
          <a:p>
            <a:endParaRPr lang="en-GB" dirty="0"/>
          </a:p>
          <a:p>
            <a:r>
              <a:rPr lang="en-GB" dirty="0"/>
              <a:t>https://www.theglobeandmail.com/canada/toronto/article-sidewalk-labs-quayside-toronto-waterfront-explainer/</a:t>
            </a:r>
          </a:p>
          <a:p>
            <a:endParaRPr lang="en-GB" dirty="0"/>
          </a:p>
          <a:p>
            <a:r>
              <a:rPr lang="en-GB" dirty="0"/>
              <a:t>Check out this reference about how citizens revolt against big tech</a:t>
            </a:r>
          </a:p>
          <a:p>
            <a:endParaRPr lang="en-GB" dirty="0"/>
          </a:p>
          <a:p>
            <a:r>
              <a:rPr lang="en-GB" dirty="0"/>
              <a:t>https://www.businessinsider.nl/sidewalk-toronto-google-problems-2019-2?international=true&amp;r=US</a:t>
            </a:r>
          </a:p>
          <a:p>
            <a:endParaRPr lang="en-GB" dirty="0"/>
          </a:p>
          <a:p>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19</a:t>
            </a:fld>
            <a:endParaRPr lang="en-GB"/>
          </a:p>
        </p:txBody>
      </p:sp>
    </p:spTree>
    <p:extLst>
      <p:ext uri="{BB962C8B-B14F-4D97-AF65-F5344CB8AC3E}">
        <p14:creationId xmlns:p14="http://schemas.microsoft.com/office/powerpoint/2010/main" val="269588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96875" y="692150"/>
            <a:ext cx="6153150" cy="3462338"/>
          </a:xfrm>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ja-JP" sz="1200" dirty="0"/>
              <a:t>We will first define smart cities. Then we will describe Urban data platforms as an essential part of the smart city. And finally you will get a notion of its many ethical concerns.</a:t>
            </a:r>
          </a:p>
        </p:txBody>
      </p:sp>
    </p:spTree>
    <p:extLst>
      <p:ext uri="{BB962C8B-B14F-4D97-AF65-F5344CB8AC3E}">
        <p14:creationId xmlns:p14="http://schemas.microsoft.com/office/powerpoint/2010/main" val="287690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don’t have to be a Luddite to have genuine concerns about the use of digital technologies by companies</a:t>
            </a:r>
            <a:r>
              <a:rPr lang="en-GB"/>
              <a:t>, governments </a:t>
            </a:r>
            <a:r>
              <a:rPr lang="en-GB" dirty="0"/>
              <a:t>and indeed also by citizens on social media. We all have a responsibility to have an open dialogue about the ethics of technology and keep in mind that “technology really does not have a will of its own”. Through the ages it has brought humanity a lot of good. Remember, it was agricultural technology that enabled cities, which some </a:t>
            </a:r>
            <a:r>
              <a:rPr lang="en-GB" dirty="0" err="1"/>
              <a:t>some</a:t>
            </a:r>
            <a:r>
              <a:rPr lang="en-GB" dirty="0"/>
              <a:t> consider our best invention ever.</a:t>
            </a:r>
            <a:endParaRPr lang="LID4096" dirty="0"/>
          </a:p>
          <a:p>
            <a:endParaRPr lang="en-GB" dirty="0"/>
          </a:p>
        </p:txBody>
      </p:sp>
      <p:sp>
        <p:nvSpPr>
          <p:cNvPr id="4" name="Slide Number Placeholder 3"/>
          <p:cNvSpPr>
            <a:spLocks noGrp="1"/>
          </p:cNvSpPr>
          <p:nvPr>
            <p:ph type="sldNum" sz="quarter" idx="10"/>
          </p:nvPr>
        </p:nvSpPr>
        <p:spPr/>
        <p:txBody>
          <a:bodyPr/>
          <a:lstStyle/>
          <a:p>
            <a:fld id="{54363332-D65F-4B7C-BE60-9E9A32046B37}" type="slidenum">
              <a:rPr lang="en-GB" smtClean="0"/>
              <a:t>20</a:t>
            </a:fld>
            <a:endParaRPr lang="en-GB"/>
          </a:p>
        </p:txBody>
      </p:sp>
    </p:spTree>
    <p:extLst>
      <p:ext uri="{BB962C8B-B14F-4D97-AF65-F5344CB8AC3E}">
        <p14:creationId xmlns:p14="http://schemas.microsoft.com/office/powerpoint/2010/main" val="355113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396875" y="693738"/>
            <a:ext cx="6153150" cy="3462337"/>
          </a:xfrm>
          <a:ln/>
        </p:spPr>
      </p:sp>
      <p:sp>
        <p:nvSpPr>
          <p:cNvPr id="68611" name="Rectangle 3"/>
          <p:cNvSpPr>
            <a:spLocks noGrp="1" noChangeArrowheads="1"/>
          </p:cNvSpPr>
          <p:nvPr>
            <p:ph type="body" idx="1"/>
          </p:nvPr>
        </p:nvSpPr>
        <p:spPr>
          <a:xfrm>
            <a:off x="694992" y="4385934"/>
            <a:ext cx="5556917" cy="4153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The promise of Smart Cities is that they will solve the grand challenges of our time. This is no small promise. You need the right technology, the right governance and the right leadership. With those in place, the promise of smart cities is only limited by our Imagination. </a:t>
            </a:r>
          </a:p>
          <a:p>
            <a:endParaRPr lang="nl-NL" dirty="0"/>
          </a:p>
        </p:txBody>
      </p:sp>
    </p:spTree>
    <p:extLst>
      <p:ext uri="{BB962C8B-B14F-4D97-AF65-F5344CB8AC3E}">
        <p14:creationId xmlns:p14="http://schemas.microsoft.com/office/powerpoint/2010/main" val="194525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Today about 55% of the world´s population lives in cities. The united nations predict that by 2050 the urban population will have reached 70%. Many of today’s ecological and socio</a:t>
            </a:r>
            <a:r>
              <a:rPr lang="en-GB" dirty="0"/>
              <a:t>-economic challenges emerge in urban areas. The tech companies that minted the term Smart Cities more than a decade ago, therefore thought that cities were a good place to start solving these problems.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SOURCE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panose="02000000000000000000" pitchFamily="2" charset="0"/>
              </a:rPr>
              <a:t>Today (2018)	, the most urbanized regions include Northern America (with 82% of its population living in urban areas in 2018), Latin America and the Caribbean (81%), Europe (74%) and Oceania (68%). The level of urbanization in Asia is now approximating 50%. In contrast, Africa remains mostly rural, with 43% of its population living in urban areas.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belang</a:t>
            </a:r>
            <a:r>
              <a:rPr lang="nl-NL" baseline="0" dirty="0"/>
              <a:t> van steden neemt toe. In 2009 heeft IBM wereldwijd smarter Cities geintroduceerd. Benjamin Barber zou graag zien dat Burgemeester de wereld zouden besturen, en Edward Gleaser heeft het over de triomf van de stad. Feit is dat steden een belangrijke rol spelen in het oplossen van de multi-level complexe vraagstukken van onze tijd.</a:t>
            </a:r>
            <a:endParaRPr lang="en-US" dirty="0"/>
          </a:p>
          <a:p>
            <a:endParaRPr lang="LID4096" dirty="0"/>
          </a:p>
        </p:txBody>
      </p:sp>
      <p:sp>
        <p:nvSpPr>
          <p:cNvPr id="4" name="Slide Number Placeholder 3"/>
          <p:cNvSpPr>
            <a:spLocks noGrp="1"/>
          </p:cNvSpPr>
          <p:nvPr>
            <p:ph type="sldNum" sz="quarter" idx="5"/>
          </p:nvPr>
        </p:nvSpPr>
        <p:spPr/>
        <p:txBody>
          <a:bodyPr/>
          <a:lstStyle/>
          <a:p>
            <a:fld id="{2B990497-E492-4324-BB6A-392B5219069F}" type="slidenum">
              <a:rPr lang="en-GB" smtClean="0"/>
              <a:t>3</a:t>
            </a:fld>
            <a:endParaRPr lang="en-GB"/>
          </a:p>
        </p:txBody>
      </p:sp>
    </p:spTree>
    <p:extLst>
      <p:ext uri="{BB962C8B-B14F-4D97-AF65-F5344CB8AC3E}">
        <p14:creationId xmlns:p14="http://schemas.microsoft.com/office/powerpoint/2010/main" val="392533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reflect for a minute on the fact that cities are a relatively recent human invention. The first cities emerged only 6000 years ago in Mesopotamia, when homo sapiens had been roaming the earth for already 300 thousand years. Cities come and go and their demise is caused by either natural disaster, changing economics, war, or environmental depletion. The latter was the case for Tikal, one of the great cities of Mayan civilization. Not crossing planetary boundaries is a big driver of smart cities, by using technology to protect us from a demise on an even grander scale than Tikal.</a:t>
            </a:r>
          </a:p>
          <a:p>
            <a:endParaRPr lang="en-GB" dirty="0"/>
          </a:p>
          <a:p>
            <a:endParaRPr lang="en-GB" dirty="0"/>
          </a:p>
        </p:txBody>
      </p:sp>
      <p:sp>
        <p:nvSpPr>
          <p:cNvPr id="4" name="Slide Number Placeholder 3"/>
          <p:cNvSpPr>
            <a:spLocks noGrp="1"/>
          </p:cNvSpPr>
          <p:nvPr>
            <p:ph type="sldNum" sz="quarter" idx="10"/>
          </p:nvPr>
        </p:nvSpPr>
        <p:spPr/>
        <p:txBody>
          <a:bodyPr/>
          <a:lstStyle/>
          <a:p>
            <a:fld id="{2B990497-E492-4324-BB6A-392B5219069F}" type="slidenum">
              <a:rPr lang="en-GB" smtClean="0"/>
              <a:t>4</a:t>
            </a:fld>
            <a:endParaRPr lang="en-GB"/>
          </a:p>
        </p:txBody>
      </p:sp>
    </p:spTree>
    <p:extLst>
      <p:ext uri="{BB962C8B-B14F-4D97-AF65-F5344CB8AC3E}">
        <p14:creationId xmlns:p14="http://schemas.microsoft.com/office/powerpoint/2010/main" val="71030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Cities have been called our greatest invention. Why in this age of ubiquitous and high </a:t>
            </a:r>
            <a:r>
              <a:rPr lang="en-GB" dirty="0" err="1"/>
              <a:t>bandwith</a:t>
            </a:r>
            <a:r>
              <a:rPr lang="en-GB" dirty="0"/>
              <a:t> tele-communications do people continue to flock to cities? Because cities are like crucibles for human ingenuity. Ingenuity that flourishes with high touch interactions, chance encounters, and scale. But, unfortunately, not only prosperity scales with the size of cities, so do adverse effects like crime, pollution and congestion.</a:t>
            </a:r>
          </a:p>
        </p:txBody>
      </p:sp>
      <p:sp>
        <p:nvSpPr>
          <p:cNvPr id="4" name="Slide Number Placeholder 3"/>
          <p:cNvSpPr>
            <a:spLocks noGrp="1"/>
          </p:cNvSpPr>
          <p:nvPr>
            <p:ph type="sldNum" sz="quarter" idx="5"/>
          </p:nvPr>
        </p:nvSpPr>
        <p:spPr/>
        <p:txBody>
          <a:bodyPr/>
          <a:lstStyle/>
          <a:p>
            <a:fld id="{2B990497-E492-4324-BB6A-392B5219069F}" type="slidenum">
              <a:rPr lang="en-GB" smtClean="0"/>
              <a:t>5</a:t>
            </a:fld>
            <a:endParaRPr lang="en-GB"/>
          </a:p>
        </p:txBody>
      </p:sp>
    </p:spTree>
    <p:extLst>
      <p:ext uri="{BB962C8B-B14F-4D97-AF65-F5344CB8AC3E}">
        <p14:creationId xmlns:p14="http://schemas.microsoft.com/office/powerpoint/2010/main" val="421655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39700" y="768350"/>
            <a:ext cx="6819900" cy="3836988"/>
          </a:xfrm>
          <a:ln/>
        </p:spPr>
      </p:sp>
      <p:sp>
        <p:nvSpPr>
          <p:cNvPr id="19458" name="Rectangle 3"/>
          <p:cNvSpPr>
            <a:spLocks noGrp="1" noChangeArrowheads="1"/>
          </p:cNvSpPr>
          <p:nvPr>
            <p:ph type="body" idx="1"/>
          </p:nvPr>
        </p:nvSpPr>
        <p:spPr>
          <a:noFill/>
          <a:ln/>
        </p:spPr>
        <p:txBody>
          <a:bodyPr/>
          <a:lstStyle/>
          <a:p>
            <a:pPr>
              <a:lnSpc>
                <a:spcPct val="90000"/>
              </a:lnSpc>
            </a:pPr>
            <a:endParaRPr lang="nl-NL" dirty="0"/>
          </a:p>
          <a:p>
            <a:pPr>
              <a:lnSpc>
                <a:spcPct val="90000"/>
              </a:lnSpc>
            </a:pPr>
            <a:r>
              <a:rPr lang="nl-NL" dirty="0"/>
              <a:t>Smart Cities can help us solve some these challenges. Grand challenges such as climate change and growing inequality. If we can collect data about the behaviour of infrastructure and people by using sensors, if we can interpret the resulting Big Data using analytics and Artificial Intelligence, then we should be able to devise actions to combat these challenges. This is the idea behind the smart city.</a:t>
            </a:r>
          </a:p>
        </p:txBody>
      </p:sp>
    </p:spTree>
    <p:extLst>
      <p:ext uri="{BB962C8B-B14F-4D97-AF65-F5344CB8AC3E}">
        <p14:creationId xmlns:p14="http://schemas.microsoft.com/office/powerpoint/2010/main" val="376297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96875" y="692150"/>
            <a:ext cx="6153150" cy="3462338"/>
          </a:xfrm>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ja-JP" sz="1200" b="0" dirty="0"/>
              <a:t>In a Smart City technology is used to improve the efficiency, sustainability, prosperity, and inclusion of the city and its citizens. A smart city is as much about smart infrastructure as it is about smart citizens. It requires the concerted action of the quadruple helix, which is the constellation of governments, companies, institutions, and citizens.</a:t>
            </a:r>
          </a:p>
          <a:p>
            <a:pPr>
              <a:lnSpc>
                <a:spcPct val="90000"/>
              </a:lnSpc>
            </a:pPr>
            <a:endParaRPr lang="en-US" altLang="ja-JP" sz="1200" b="0" dirty="0"/>
          </a:p>
        </p:txBody>
      </p:sp>
    </p:spTree>
    <p:extLst>
      <p:ext uri="{BB962C8B-B14F-4D97-AF65-F5344CB8AC3E}">
        <p14:creationId xmlns:p14="http://schemas.microsoft.com/office/powerpoint/2010/main" val="240225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457200" y="720725"/>
            <a:ext cx="6400800" cy="3600450"/>
          </a:xfrm>
          <a:ln/>
        </p:spPr>
      </p:sp>
      <p:sp>
        <p:nvSpPr>
          <p:cNvPr id="148483" name="Rectangle 3"/>
          <p:cNvSpPr>
            <a:spLocks noGrp="1" noChangeArrowheads="1"/>
          </p:cNvSpPr>
          <p:nvPr>
            <p:ph type="body" idx="1"/>
          </p:nvPr>
        </p:nvSpPr>
        <p:spPr>
          <a:xfrm>
            <a:off x="731838" y="4560888"/>
            <a:ext cx="5851525" cy="4319587"/>
          </a:xfrm>
          <a:noFill/>
        </p:spPr>
        <p:txBody>
          <a:bodyPr/>
          <a:lstStyle/>
          <a:p>
            <a:r>
              <a:rPr lang="nl-NL" dirty="0"/>
              <a:t>Over the years the concept “smart city” has taken on many meanings. Some view the smart city as having an intelligent operations center to run daily operations. For many a smart city is about creating a green and resilient city. More recently UN Habitat has launched the notion of a People-centred smart city. Reminding us, that in the end, the smart city is not about technology, but about people and the way we change our behaviour.</a:t>
            </a:r>
          </a:p>
          <a:p>
            <a:endParaRPr lang="nl-NL" dirty="0"/>
          </a:p>
          <a:p>
            <a:endParaRPr lang="nl-NL" dirty="0"/>
          </a:p>
        </p:txBody>
      </p:sp>
    </p:spTree>
    <p:extLst>
      <p:ext uri="{BB962C8B-B14F-4D97-AF65-F5344CB8AC3E}">
        <p14:creationId xmlns:p14="http://schemas.microsoft.com/office/powerpoint/2010/main" val="21312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Despite their enormous diversity, cities everywhere are identical in one respect: they are all a system of systems. Webs of complex and deeply interdependent interactions between people and things across domains.</a:t>
            </a:r>
          </a:p>
          <a:p>
            <a:pPr>
              <a:lnSpc>
                <a:spcPct val="90000"/>
              </a:lnSpc>
            </a:pPr>
            <a:endParaRPr lang="en-US" sz="1200" dirty="0"/>
          </a:p>
          <a:p>
            <a:pPr>
              <a:lnSpc>
                <a:spcPct val="90000"/>
              </a:lnSpc>
            </a:pPr>
            <a:r>
              <a:rPr lang="en-US" sz="1200" dirty="0"/>
              <a:t>Cities that improve traffic flow, for example, will simultaneously improve emergency response. Cities that improve healthy living, will attract employers that drive economic growth. And as a last example, cities that use cameras for public safety, can use these same cameras for the maintenance of public spaces.</a:t>
            </a:r>
          </a:p>
          <a:p>
            <a:pPr>
              <a:lnSpc>
                <a:spcPct val="90000"/>
              </a:lnSpc>
            </a:pPr>
            <a:endParaRPr lang="en-US" sz="1200" dirty="0"/>
          </a:p>
          <a:p>
            <a:pPr>
              <a:lnSpc>
                <a:spcPct val="90000"/>
              </a:lnSpc>
            </a:pPr>
            <a:r>
              <a:rPr lang="en-US" sz="1200" dirty="0"/>
              <a:t>One key point to take away from this slide is that there is much more to the smart city than just Energy. Another point is that the smart city should help us stay within planetary boundaries, whilst catering to minimum human needs and fundamental human rights.</a:t>
            </a:r>
          </a:p>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90497-E492-4324-BB6A-392B521906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8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F32443-9CA1-430A-9973-844C35118760}" type="datetimeFigureOut">
              <a:rPr lang="en-GB" smtClean="0"/>
              <a:t>26/08/2021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959170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F32443-9CA1-430A-9973-844C35118760}" type="datetimeFigureOut">
              <a:rPr lang="en-GB" smtClean="0"/>
              <a:t>26/08/2021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70659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F32443-9CA1-430A-9973-844C35118760}" type="datetimeFigureOut">
              <a:rPr lang="en-GB" smtClean="0"/>
              <a:t>26/08/2021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4132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1B005EC2-443B-F744-BD61-782EC39134A8}"/>
              </a:ext>
            </a:extLst>
          </p:cNvPr>
          <p:cNvSpPr>
            <a:spLocks noGrp="1"/>
          </p:cNvSpPr>
          <p:nvPr>
            <p:ph type="dt" sz="half" idx="2"/>
          </p:nvPr>
        </p:nvSpPr>
        <p:spPr>
          <a:xfrm>
            <a:off x="489600" y="6356351"/>
            <a:ext cx="940616" cy="365125"/>
          </a:xfrm>
          <a:prstGeom prst="rect">
            <a:avLst/>
          </a:prstGeom>
        </p:spPr>
        <p:txBody>
          <a:bodyPr vert="horz" lIns="0" tIns="45720" rIns="91440" bIns="45720" rtlCol="0" anchor="ctr"/>
          <a:lstStyle>
            <a:lvl1pPr algn="l">
              <a:defRPr sz="1200">
                <a:solidFill>
                  <a:schemeClr val="accent4"/>
                </a:solidFill>
              </a:defRPr>
            </a:lvl1pPr>
          </a:lstStyle>
          <a:p>
            <a:fld id="{5741E6A1-AAC7-492C-BAFD-4B1D46D9156A}" type="datetime1">
              <a:rPr lang="nl-NL" smtClean="0"/>
              <a:t>26-8-2021</a:t>
            </a:fld>
            <a:endParaRPr lang="nl-NL"/>
          </a:p>
        </p:txBody>
      </p:sp>
      <p:sp>
        <p:nvSpPr>
          <p:cNvPr id="9" name="Footer Placeholder 4">
            <a:extLst>
              <a:ext uri="{FF2B5EF4-FFF2-40B4-BE49-F238E27FC236}">
                <a16:creationId xmlns:a16="http://schemas.microsoft.com/office/drawing/2014/main" id="{2E6361F5-8472-5C44-8B54-C1C1485A63F1}"/>
              </a:ext>
            </a:extLst>
          </p:cNvPr>
          <p:cNvSpPr>
            <a:spLocks noGrp="1"/>
          </p:cNvSpPr>
          <p:nvPr>
            <p:ph type="ftr" sz="quarter" idx="3"/>
          </p:nvPr>
        </p:nvSpPr>
        <p:spPr>
          <a:xfrm>
            <a:off x="1635369" y="6356351"/>
            <a:ext cx="4114800" cy="365125"/>
          </a:xfrm>
          <a:prstGeom prst="rect">
            <a:avLst/>
          </a:prstGeom>
        </p:spPr>
        <p:txBody>
          <a:bodyPr vert="horz" lIns="91440" tIns="45720" rIns="91440" bIns="45720" rtlCol="0" anchor="ctr"/>
          <a:lstStyle>
            <a:lvl1pPr algn="l">
              <a:defRPr sz="1200">
                <a:solidFill>
                  <a:schemeClr val="accent4"/>
                </a:solidFill>
              </a:defRPr>
            </a:lvl1pPr>
          </a:lstStyle>
          <a:p>
            <a:r>
              <a:rPr lang="nl-NL"/>
              <a:t>Copyright © 2019, Erasmus Universiteit Rotterdam</a:t>
            </a:r>
          </a:p>
        </p:txBody>
      </p:sp>
      <p:sp>
        <p:nvSpPr>
          <p:cNvPr id="16" name="Tijdelijke aanduiding voor titel 12">
            <a:extLst>
              <a:ext uri="{FF2B5EF4-FFF2-40B4-BE49-F238E27FC236}">
                <a16:creationId xmlns:a16="http://schemas.microsoft.com/office/drawing/2014/main" id="{4AF1A3F9-497C-6141-8329-25951A0AC95C}"/>
              </a:ext>
            </a:extLst>
          </p:cNvPr>
          <p:cNvSpPr>
            <a:spLocks noGrp="1"/>
          </p:cNvSpPr>
          <p:nvPr>
            <p:ph type="title"/>
          </p:nvPr>
        </p:nvSpPr>
        <p:spPr>
          <a:xfrm>
            <a:off x="492118" y="228780"/>
            <a:ext cx="9326393" cy="608393"/>
          </a:xfrm>
          <a:prstGeom prst="rect">
            <a:avLst/>
          </a:prstGeom>
        </p:spPr>
        <p:txBody>
          <a:bodyPr vert="horz" lIns="0" tIns="45720" rIns="91440" bIns="45720" rtlCol="0" anchor="ctr">
            <a:normAutofit/>
          </a:bodyPr>
          <a:lstStyle/>
          <a:p>
            <a:r>
              <a:rPr lang="nl-NL"/>
              <a:t>Klik om stijl te bewerken</a:t>
            </a:r>
            <a:endParaRPr lang="en-GB" dirty="0"/>
          </a:p>
        </p:txBody>
      </p:sp>
    </p:spTree>
    <p:extLst>
      <p:ext uri="{BB962C8B-B14F-4D97-AF65-F5344CB8AC3E}">
        <p14:creationId xmlns:p14="http://schemas.microsoft.com/office/powerpoint/2010/main" val="2797563811"/>
      </p:ext>
    </p:extLst>
  </p:cSld>
  <p:clrMapOvr>
    <a:masterClrMapping/>
  </p:clrMapOvr>
  <p:transition>
    <p:fade/>
  </p:transition>
  <p:extLst>
    <p:ext uri="{DCECCB84-F9BA-43D5-87BE-67443E8EF086}">
      <p15:sldGuideLst xmlns:p15="http://schemas.microsoft.com/office/powerpoint/2012/main">
        <p15:guide id="1" pos="55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F32443-9CA1-430A-9973-844C35118760}" type="datetimeFigureOut">
              <a:rPr lang="en-GB" smtClean="0"/>
              <a:t>26/08/2021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182193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32443-9CA1-430A-9973-844C35118760}" type="datetimeFigureOut">
              <a:rPr lang="en-GB" smtClean="0"/>
              <a:t>26/08/2021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71538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F32443-9CA1-430A-9973-844C35118760}" type="datetimeFigureOut">
              <a:rPr lang="en-GB" smtClean="0"/>
              <a:t>26/08/2021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282340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F32443-9CA1-430A-9973-844C35118760}" type="datetimeFigureOut">
              <a:rPr lang="en-GB" smtClean="0"/>
              <a:t>26/08/2021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49760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F32443-9CA1-430A-9973-844C35118760}" type="datetimeFigureOut">
              <a:rPr lang="en-GB" smtClean="0"/>
              <a:t>26/08/2021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3666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32443-9CA1-430A-9973-844C35118760}" type="datetimeFigureOut">
              <a:rPr lang="en-GB" smtClean="0"/>
              <a:t>26/08/2021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29775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F32443-9CA1-430A-9973-844C35118760}" type="datetimeFigureOut">
              <a:rPr lang="en-GB" smtClean="0"/>
              <a:t>26/08/2021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209053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F32443-9CA1-430A-9973-844C35118760}" type="datetimeFigureOut">
              <a:rPr lang="en-GB" smtClean="0"/>
              <a:t>26/08/2021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74731C-DD13-4A9B-B389-F663908E34BD}" type="slidenum">
              <a:rPr lang="en-GB" smtClean="0"/>
              <a:t>‹#›</a:t>
            </a:fld>
            <a:endParaRPr lang="en-GB"/>
          </a:p>
        </p:txBody>
      </p:sp>
    </p:spTree>
    <p:extLst>
      <p:ext uri="{BB962C8B-B14F-4D97-AF65-F5344CB8AC3E}">
        <p14:creationId xmlns:p14="http://schemas.microsoft.com/office/powerpoint/2010/main" val="372362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32443-9CA1-430A-9973-844C35118760}" type="datetimeFigureOut">
              <a:rPr lang="en-GB" smtClean="0"/>
              <a:t>26/08/2021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4731C-DD13-4A9B-B389-F663908E34BD}" type="slidenum">
              <a:rPr lang="en-GB" smtClean="0"/>
              <a:t>‹#›</a:t>
            </a:fld>
            <a:endParaRPr lang="en-GB"/>
          </a:p>
        </p:txBody>
      </p:sp>
      <p:pic>
        <p:nvPicPr>
          <p:cNvPr id="34" name="Picture 33"/>
          <p:cNvPicPr>
            <a:picLocks noChangeAspect="1"/>
          </p:cNvPicPr>
          <p:nvPr userDrawn="1"/>
        </p:nvPicPr>
        <p:blipFill rotWithShape="1">
          <a:blip r:embed="rId14"/>
          <a:srcRect l="13499"/>
          <a:stretch/>
        </p:blipFill>
        <p:spPr>
          <a:xfrm>
            <a:off x="12355550" y="804882"/>
            <a:ext cx="3438725" cy="5005250"/>
          </a:xfrm>
          <a:prstGeom prst="rect">
            <a:avLst/>
          </a:prstGeom>
        </p:spPr>
      </p:pic>
    </p:spTree>
    <p:extLst>
      <p:ext uri="{BB962C8B-B14F-4D97-AF65-F5344CB8AC3E}">
        <p14:creationId xmlns:p14="http://schemas.microsoft.com/office/powerpoint/2010/main" val="1849068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www.richmond-news.com/led-streetlights-become-more-feasible-for-city-1.1068801" TargetMode="External"/><Relationship Id="rId3" Type="http://schemas.openxmlformats.org/officeDocument/2006/relationships/slideLayout" Target="../slideLayouts/slideLayout6.xml"/><Relationship Id="rId7" Type="http://schemas.openxmlformats.org/officeDocument/2006/relationships/hyperlink" Target="http://www.ledinside.com/products/2013/3/20130315_apacoe"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ruggedised.eu/fileadmin/repository/Publications/RUGGEDISED-D6.6-Governance-Trust-SmartCity_business_Models-EUR-FINAL-2020.11.13.pdf"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5.emf"/><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4.png"/><Relationship Id="rId4" Type="http://schemas.openxmlformats.org/officeDocument/2006/relationships/notesSlide" Target="../notesSlides/notesSlide19.xml"/><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singularityhub.com/2016/01/17/anticipating-your-needs-emotional-intelligence-is-the-key-to-smarter-gadgets/" TargetMode="External"/><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55.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11" Type="http://schemas.openxmlformats.org/officeDocument/2006/relationships/image" Target="../media/image4.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xml"/><Relationship Id="rId7" Type="http://schemas.openxmlformats.org/officeDocument/2006/relationships/image" Target="../media/image2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jpeg"/><Relationship Id="rId11" Type="http://schemas.openxmlformats.org/officeDocument/2006/relationships/image" Target="../media/image4.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notesSlide" Target="../notesSlides/notesSlide8.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customXml" Target="../ink/ink6.xml"/><Relationship Id="rId26" Type="http://schemas.microsoft.com/office/2007/relationships/hdphoto" Target="../media/hdphoto1.wdp"/><Relationship Id="rId3" Type="http://schemas.openxmlformats.org/officeDocument/2006/relationships/slideLayout" Target="../slideLayouts/slideLayout7.xml"/><Relationship Id="rId21" Type="http://schemas.openxmlformats.org/officeDocument/2006/relationships/image" Target="../media/image39.png"/><Relationship Id="rId12" Type="http://schemas.openxmlformats.org/officeDocument/2006/relationships/customXml" Target="../ink/ink3.xml"/><Relationship Id="rId17" Type="http://schemas.openxmlformats.org/officeDocument/2006/relationships/image" Target="../media/image37.png"/><Relationship Id="rId25" Type="http://schemas.openxmlformats.org/officeDocument/2006/relationships/image" Target="../media/image32.png"/><Relationship Id="rId2" Type="http://schemas.openxmlformats.org/officeDocument/2006/relationships/audio" Target="../media/media9.m4a"/><Relationship Id="rId16" Type="http://schemas.openxmlformats.org/officeDocument/2006/relationships/customXml" Target="../ink/ink5.xml"/><Relationship Id="rId20" Type="http://schemas.openxmlformats.org/officeDocument/2006/relationships/customXml" Target="../ink/ink7.xml"/><Relationship Id="rId1" Type="http://schemas.microsoft.com/office/2007/relationships/media" Target="../media/media9.m4a"/><Relationship Id="rId6" Type="http://schemas.openxmlformats.org/officeDocument/2006/relationships/customXml" Target="../ink/ink1.xml"/><Relationship Id="rId11" Type="http://schemas.openxmlformats.org/officeDocument/2006/relationships/image" Target="../media/image340.png"/><Relationship Id="rId24" Type="http://schemas.openxmlformats.org/officeDocument/2006/relationships/image" Target="../media/image31.png"/><Relationship Id="rId5" Type="http://schemas.openxmlformats.org/officeDocument/2006/relationships/image" Target="../media/image30.png"/><Relationship Id="rId15" Type="http://schemas.openxmlformats.org/officeDocument/2006/relationships/image" Target="../media/image36.png"/><Relationship Id="rId23" Type="http://schemas.openxmlformats.org/officeDocument/2006/relationships/image" Target="../media/image40.png"/><Relationship Id="rId10" Type="http://schemas.openxmlformats.org/officeDocument/2006/relationships/customXml" Target="../ink/ink2.xml"/><Relationship Id="rId19"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330.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ACCAF49-0C08-46F0-8CD3-15603392B293}"/>
              </a:ext>
            </a:extLst>
          </p:cNvPr>
          <p:cNvGrpSpPr/>
          <p:nvPr/>
        </p:nvGrpSpPr>
        <p:grpSpPr>
          <a:xfrm>
            <a:off x="409791" y="318575"/>
            <a:ext cx="11346779" cy="1709765"/>
            <a:chOff x="409791" y="318575"/>
            <a:chExt cx="11346779" cy="1709765"/>
          </a:xfrm>
        </p:grpSpPr>
        <p:grpSp>
          <p:nvGrpSpPr>
            <p:cNvPr id="8" name="Group 7">
              <a:extLst>
                <a:ext uri="{FF2B5EF4-FFF2-40B4-BE49-F238E27FC236}">
                  <a16:creationId xmlns:a16="http://schemas.microsoft.com/office/drawing/2014/main" id="{BAC62138-2317-48F6-88CD-8D8AF2E30C76}"/>
                </a:ext>
              </a:extLst>
            </p:cNvPr>
            <p:cNvGrpSpPr/>
            <p:nvPr/>
          </p:nvGrpSpPr>
          <p:grpSpPr>
            <a:xfrm>
              <a:off x="409791" y="318575"/>
              <a:ext cx="11346779" cy="1544849"/>
              <a:chOff x="235440" y="109800"/>
              <a:chExt cx="8672760" cy="999506"/>
            </a:xfrm>
          </p:grpSpPr>
          <p:sp>
            <p:nvSpPr>
              <p:cNvPr id="10" name="CustomShape 4">
                <a:extLst>
                  <a:ext uri="{FF2B5EF4-FFF2-40B4-BE49-F238E27FC236}">
                    <a16:creationId xmlns:a16="http://schemas.microsoft.com/office/drawing/2014/main" id="{FCE37F7D-B75F-4867-8331-4F4778BBC8AB}"/>
                  </a:ext>
                </a:extLst>
              </p:cNvPr>
              <p:cNvSpPr/>
              <p:nvPr/>
            </p:nvSpPr>
            <p:spPr>
              <a:xfrm>
                <a:off x="235440" y="228746"/>
                <a:ext cx="8672760" cy="880560"/>
              </a:xfrm>
              <a:prstGeom prst="rect">
                <a:avLst/>
              </a:prstGeom>
              <a:gradFill rotWithShape="0">
                <a:gsLst>
                  <a:gs pos="0">
                    <a:srgbClr val="FFFFFF">
                      <a:alpha val="70196"/>
                    </a:srgbClr>
                  </a:gs>
                  <a:gs pos="100000">
                    <a:srgbClr val="FFFFFF">
                      <a:alpha val="94117"/>
                    </a:srgbClr>
                  </a:gs>
                </a:gsLst>
                <a:lin ang="0"/>
              </a:grad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11" name="CustomShape 5">
                <a:extLst>
                  <a:ext uri="{FF2B5EF4-FFF2-40B4-BE49-F238E27FC236}">
                    <a16:creationId xmlns:a16="http://schemas.microsoft.com/office/drawing/2014/main" id="{90814958-6ABF-4FB1-9D38-0816A87F0BAB}"/>
                  </a:ext>
                </a:extLst>
              </p:cNvPr>
              <p:cNvSpPr/>
              <p:nvPr/>
            </p:nvSpPr>
            <p:spPr>
              <a:xfrm>
                <a:off x="255037" y="109800"/>
                <a:ext cx="8546040" cy="778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tabLst>
                    <a:tab pos="0" algn="l"/>
                  </a:tabLst>
                </a:pPr>
                <a:r>
                  <a:rPr lang="en-GB" sz="3400" b="1" spc="-1" dirty="0">
                    <a:solidFill>
                      <a:schemeClr val="accent6">
                        <a:lumMod val="50000"/>
                      </a:schemeClr>
                    </a:solidFill>
                    <a:latin typeface="Calibri"/>
                  </a:rPr>
                  <a:t>Smart Cities – an introduction</a:t>
                </a:r>
                <a:endParaRPr lang="en-US" sz="3400" b="0" strike="noStrike" spc="-1" dirty="0">
                  <a:solidFill>
                    <a:schemeClr val="accent6">
                      <a:lumMod val="50000"/>
                    </a:schemeClr>
                  </a:solidFill>
                  <a:latin typeface="Arial"/>
                </a:endParaRPr>
              </a:p>
            </p:txBody>
          </p:sp>
          <p:sp>
            <p:nvSpPr>
              <p:cNvPr id="12" name="CustomShape 6">
                <a:extLst>
                  <a:ext uri="{FF2B5EF4-FFF2-40B4-BE49-F238E27FC236}">
                    <a16:creationId xmlns:a16="http://schemas.microsoft.com/office/drawing/2014/main" id="{6EE5EA20-53E1-42EB-9BEA-F3235AC48919}"/>
                  </a:ext>
                </a:extLst>
              </p:cNvPr>
              <p:cNvSpPr/>
              <p:nvPr/>
            </p:nvSpPr>
            <p:spPr>
              <a:xfrm>
                <a:off x="291600" y="756720"/>
                <a:ext cx="3637080" cy="30312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tabLst>
                    <a:tab pos="0" algn="l"/>
                  </a:tabLst>
                </a:pPr>
                <a:r>
                  <a:rPr lang="en-GB" sz="1600" spc="-1" dirty="0" err="1">
                    <a:solidFill>
                      <a:schemeClr val="accent6">
                        <a:lumMod val="50000"/>
                      </a:schemeClr>
                    </a:solidFill>
                    <a:latin typeface="Calibri"/>
                  </a:rPr>
                  <a:t>Dr.</a:t>
                </a:r>
                <a:r>
                  <a:rPr lang="en-GB" sz="1600" spc="-1" dirty="0">
                    <a:solidFill>
                      <a:schemeClr val="accent6">
                        <a:lumMod val="50000"/>
                      </a:schemeClr>
                    </a:solidFill>
                    <a:latin typeface="Calibri"/>
                  </a:rPr>
                  <a:t> Haydee S. Sheombar</a:t>
                </a:r>
                <a:endParaRPr lang="en-US" sz="1600" b="0" strike="noStrike" spc="-1" dirty="0">
                  <a:solidFill>
                    <a:schemeClr val="accent6">
                      <a:lumMod val="50000"/>
                    </a:schemeClr>
                  </a:solidFill>
                  <a:latin typeface="Arial"/>
                </a:endParaRPr>
              </a:p>
            </p:txBody>
          </p:sp>
        </p:grpSp>
        <p:pic>
          <p:nvPicPr>
            <p:cNvPr id="9" name="Picture 8" descr="Logo&#10;&#10;Description automatically generated">
              <a:extLst>
                <a:ext uri="{FF2B5EF4-FFF2-40B4-BE49-F238E27FC236}">
                  <a16:creationId xmlns:a16="http://schemas.microsoft.com/office/drawing/2014/main" id="{01230A3A-5946-4A0C-82DF-D9783EF3E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619" y="522225"/>
              <a:ext cx="1506115" cy="1506115"/>
            </a:xfrm>
            <a:prstGeom prst="rect">
              <a:avLst/>
            </a:prstGeom>
          </p:spPr>
        </p:pic>
      </p:grpSp>
      <p:pic>
        <p:nvPicPr>
          <p:cNvPr id="14" name="Picture 5">
            <a:extLst>
              <a:ext uri="{FF2B5EF4-FFF2-40B4-BE49-F238E27FC236}">
                <a16:creationId xmlns:a16="http://schemas.microsoft.com/office/drawing/2014/main" id="{F02646D0-F65F-4FF0-A075-B3DED2509D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3" t="22517" r="1382" b="-12318"/>
          <a:stretch/>
        </p:blipFill>
        <p:spPr bwMode="auto">
          <a:xfrm>
            <a:off x="220535" y="2677555"/>
            <a:ext cx="11750930" cy="305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B9B125A3-FBE8-421A-A997-8908FE6B2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72316943"/>
      </p:ext>
    </p:extLst>
  </p:cSld>
  <p:clrMapOvr>
    <a:masterClrMapping/>
  </p:clrMapOvr>
  <mc:AlternateContent xmlns:mc="http://schemas.openxmlformats.org/markup-compatibility/2006" xmlns:p14="http://schemas.microsoft.com/office/powerpoint/2010/main">
    <mc:Choice Requires="p14">
      <p:transition spd="slow" p14:dur="2000" advTm="6519"/>
    </mc:Choice>
    <mc:Fallback xmlns="">
      <p:transition spd="slow" advTm="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Afbeelding 2"/>
          <p:cNvPicPr>
            <a:picLocks noChangeAspect="1"/>
          </p:cNvPicPr>
          <p:nvPr/>
        </p:nvPicPr>
        <p:blipFill>
          <a:blip r:embed="rId5" cstate="print">
            <a:extLst>
              <a:ext uri="{28A0092B-C50C-407E-A947-70E740481C1C}">
                <a14:useLocalDpi xmlns:a14="http://schemas.microsoft.com/office/drawing/2010/main" val="0"/>
              </a:ext>
            </a:extLst>
          </a:blip>
          <a:srcRect l="11523"/>
          <a:stretch>
            <a:fillRect/>
          </a:stretch>
        </p:blipFill>
        <p:spPr bwMode="auto">
          <a:xfrm>
            <a:off x="0" y="-473054"/>
            <a:ext cx="12192000" cy="10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2559778" y="2331116"/>
            <a:ext cx="9459307" cy="768922"/>
          </a:xfrm>
          <a:prstGeom prst="rect">
            <a:avLst/>
          </a:prstGeom>
          <a:solidFill>
            <a:srgbClr val="A7A5A6">
              <a:alpha val="43922"/>
            </a:srgbClr>
          </a:solidFill>
          <a:ln>
            <a:noFill/>
          </a:ln>
        </p:spPr>
        <p:txBody>
          <a:bodyPr wrap="none" lIns="90925" tIns="45463" rIns="90925" bIns="45463">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algn="ctr" defTabSz="425700" eaLnBrk="1" hangingPunct="1"/>
            <a:r>
              <a:rPr lang="nl-NL" sz="4400" b="1" dirty="0">
                <a:solidFill>
                  <a:srgbClr val="FFFFFF"/>
                </a:solidFill>
                <a:latin typeface="+mn-lt"/>
              </a:rPr>
              <a:t>Smart Sewers – Predictive Maintenance</a:t>
            </a:r>
          </a:p>
        </p:txBody>
      </p:sp>
      <p:pic>
        <p:nvPicPr>
          <p:cNvPr id="5" name="Audio 4">
            <a:hlinkClick r:id="" action="ppaction://media"/>
            <a:extLst>
              <a:ext uri="{FF2B5EF4-FFF2-40B4-BE49-F238E27FC236}">
                <a16:creationId xmlns:a16="http://schemas.microsoft.com/office/drawing/2014/main" id="{1D5F31A8-B4BE-4856-A400-B353D3977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295969285"/>
      </p:ext>
    </p:extLst>
  </p:cSld>
  <p:clrMapOvr>
    <a:masterClrMapping/>
  </p:clrMapOvr>
  <p:transition advTm="184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ElectricMete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878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energy efficient smart home apps">
            <a:extLst>
              <a:ext uri="{FF2B5EF4-FFF2-40B4-BE49-F238E27FC236}">
                <a16:creationId xmlns:a16="http://schemas.microsoft.com/office/drawing/2014/main" id="{61D87792-4EFA-40CE-986A-2E4A5D451962}"/>
              </a:ext>
            </a:extLst>
          </p:cNvPr>
          <p:cNvPicPr>
            <a:picLocks noChangeAspect="1"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792481" y="613410"/>
            <a:ext cx="6637020" cy="4433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409D0E-D4A1-4720-80F5-543B29584C2D}"/>
              </a:ext>
            </a:extLst>
          </p:cNvPr>
          <p:cNvSpPr txBox="1">
            <a:spLocks noChangeArrowheads="1"/>
          </p:cNvSpPr>
          <p:nvPr/>
        </p:nvSpPr>
        <p:spPr bwMode="auto">
          <a:xfrm>
            <a:off x="169977" y="5191405"/>
            <a:ext cx="9356522" cy="768922"/>
          </a:xfrm>
          <a:prstGeom prst="rect">
            <a:avLst/>
          </a:prstGeom>
          <a:solidFill>
            <a:srgbClr val="919189">
              <a:alpha val="21176"/>
            </a:srgbClr>
          </a:solidFill>
          <a:ln>
            <a:noFill/>
          </a:ln>
        </p:spPr>
        <p:txBody>
          <a:bodyPr wrap="none" lIns="90925" tIns="45463" rIns="90925" bIns="45463">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algn="ctr" defTabSz="425700" eaLnBrk="1" hangingPunct="1"/>
            <a:r>
              <a:rPr lang="nl-NL" sz="4400" b="1" dirty="0">
                <a:solidFill>
                  <a:srgbClr val="FFFFFF"/>
                </a:solidFill>
                <a:latin typeface="+mn-lt"/>
              </a:rPr>
              <a:t>Smart Citizens – Responsible behaviour</a:t>
            </a:r>
          </a:p>
        </p:txBody>
      </p:sp>
      <p:pic>
        <p:nvPicPr>
          <p:cNvPr id="2" name="Audio 1">
            <a:hlinkClick r:id="" action="ppaction://media"/>
            <a:extLst>
              <a:ext uri="{FF2B5EF4-FFF2-40B4-BE49-F238E27FC236}">
                <a16:creationId xmlns:a16="http://schemas.microsoft.com/office/drawing/2014/main" id="{321D05F2-4BDD-4D8F-BF4E-004342A3B8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972474065"/>
      </p:ext>
    </p:extLst>
  </p:cSld>
  <p:clrMapOvr>
    <a:masterClrMapping/>
  </p:clrMapOvr>
  <p:transition advTm="15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1" b="12923"/>
          <a:stretch/>
        </p:blipFill>
        <p:spPr>
          <a:xfrm>
            <a:off x="0" y="-1"/>
            <a:ext cx="12535116" cy="7262192"/>
          </a:xfrm>
          <a:prstGeom prst="rect">
            <a:avLst/>
          </a:prstGeom>
        </p:spPr>
      </p:pic>
      <p:sp>
        <p:nvSpPr>
          <p:cNvPr id="2" name="Title 1"/>
          <p:cNvSpPr>
            <a:spLocks noGrp="1"/>
          </p:cNvSpPr>
          <p:nvPr>
            <p:ph type="title"/>
          </p:nvPr>
        </p:nvSpPr>
        <p:spPr>
          <a:xfrm>
            <a:off x="838200" y="373514"/>
            <a:ext cx="10515600" cy="1325563"/>
          </a:xfrm>
        </p:spPr>
        <p:txBody>
          <a:bodyPr/>
          <a:lstStyle/>
          <a:p>
            <a:pPr algn="ctr"/>
            <a:r>
              <a:rPr lang="en-GB" b="1" dirty="0">
                <a:solidFill>
                  <a:schemeClr val="bg1"/>
                </a:solidFill>
                <a:latin typeface="+mn-lt"/>
              </a:rPr>
              <a:t>Smart Lighting – Adaptive Systems</a:t>
            </a:r>
          </a:p>
        </p:txBody>
      </p:sp>
      <p:pic>
        <p:nvPicPr>
          <p:cNvPr id="3" name="Picture 2"/>
          <p:cNvPicPr>
            <a:picLocks noChangeAspect="1"/>
          </p:cNvPicPr>
          <p:nvPr/>
        </p:nvPicPr>
        <p:blipFill rotWithShape="1">
          <a:blip r:embed="rId6"/>
          <a:srcRect b="56368"/>
          <a:stretch/>
        </p:blipFill>
        <p:spPr>
          <a:xfrm>
            <a:off x="6672634" y="3203180"/>
            <a:ext cx="5012685" cy="1418988"/>
          </a:xfrm>
          <a:prstGeom prst="rect">
            <a:avLst/>
          </a:prstGeom>
        </p:spPr>
      </p:pic>
      <p:sp>
        <p:nvSpPr>
          <p:cNvPr id="5" name="TextBox 4"/>
          <p:cNvSpPr txBox="1"/>
          <p:nvPr/>
        </p:nvSpPr>
        <p:spPr>
          <a:xfrm rot="16200000">
            <a:off x="-1286382" y="4764184"/>
            <a:ext cx="3522118" cy="400110"/>
          </a:xfrm>
          <a:prstGeom prst="rect">
            <a:avLst/>
          </a:prstGeom>
          <a:noFill/>
        </p:spPr>
        <p:txBody>
          <a:bodyPr wrap="none" rtlCol="0">
            <a:spAutoFit/>
          </a:bodyPr>
          <a:lstStyle/>
          <a:p>
            <a:r>
              <a:rPr lang="en-GB" sz="1000" dirty="0">
                <a:hlinkClick r:id="rId7"/>
              </a:rPr>
              <a:t>http://www.ledinside.com/products/2013/3/20130315_apacoe</a:t>
            </a:r>
            <a:endParaRPr lang="en-GB" sz="1000" dirty="0"/>
          </a:p>
          <a:p>
            <a:endParaRPr lang="en-GB" sz="1000" dirty="0"/>
          </a:p>
        </p:txBody>
      </p:sp>
      <p:sp>
        <p:nvSpPr>
          <p:cNvPr id="6" name="TextBox 5"/>
          <p:cNvSpPr txBox="1"/>
          <p:nvPr/>
        </p:nvSpPr>
        <p:spPr>
          <a:xfrm>
            <a:off x="474677" y="6627167"/>
            <a:ext cx="5907323" cy="461665"/>
          </a:xfrm>
          <a:prstGeom prst="rect">
            <a:avLst/>
          </a:prstGeom>
          <a:noFill/>
        </p:spPr>
        <p:txBody>
          <a:bodyPr wrap="none" rtlCol="0">
            <a:spAutoFit/>
          </a:bodyPr>
          <a:lstStyle/>
          <a:p>
            <a:r>
              <a:rPr lang="en-GB" sz="1200" dirty="0">
                <a:hlinkClick r:id="rId8"/>
              </a:rPr>
              <a:t>http://www.richmond-news.com/led-streetlights-become-more-feasible-for-city-1.1068801</a:t>
            </a:r>
            <a:endParaRPr lang="en-GB" sz="1200" dirty="0"/>
          </a:p>
          <a:p>
            <a:endParaRPr lang="en-GB" sz="1200" dirty="0"/>
          </a:p>
        </p:txBody>
      </p:sp>
      <p:pic>
        <p:nvPicPr>
          <p:cNvPr id="9" name="Audio 8">
            <a:hlinkClick r:id="" action="ppaction://media"/>
            <a:extLst>
              <a:ext uri="{FF2B5EF4-FFF2-40B4-BE49-F238E27FC236}">
                <a16:creationId xmlns:a16="http://schemas.microsoft.com/office/drawing/2014/main" id="{97458EB3-071A-43AF-A54A-073EBBC550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224043895"/>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8E4B6-C477-4806-B96D-2570003C135B}"/>
              </a:ext>
            </a:extLst>
          </p:cNvPr>
          <p:cNvPicPr>
            <a:picLocks noChangeAspect="1"/>
          </p:cNvPicPr>
          <p:nvPr/>
        </p:nvPicPr>
        <p:blipFill>
          <a:blip r:embed="rId5"/>
          <a:stretch>
            <a:fillRect/>
          </a:stretch>
        </p:blipFill>
        <p:spPr>
          <a:xfrm>
            <a:off x="0" y="-29629"/>
            <a:ext cx="12343930" cy="6917258"/>
          </a:xfrm>
          <a:prstGeom prst="rect">
            <a:avLst/>
          </a:prstGeom>
        </p:spPr>
      </p:pic>
      <p:sp>
        <p:nvSpPr>
          <p:cNvPr id="4" name="Rectangle: Rounded Corners 3">
            <a:extLst>
              <a:ext uri="{FF2B5EF4-FFF2-40B4-BE49-F238E27FC236}">
                <a16:creationId xmlns:a16="http://schemas.microsoft.com/office/drawing/2014/main" id="{C6D9525D-361A-4980-9AE9-8401F94AF099}"/>
              </a:ext>
            </a:extLst>
          </p:cNvPr>
          <p:cNvSpPr/>
          <p:nvPr/>
        </p:nvSpPr>
        <p:spPr>
          <a:xfrm>
            <a:off x="2166043" y="546701"/>
            <a:ext cx="8454801" cy="5892199"/>
          </a:xfrm>
          <a:prstGeom prst="roundRect">
            <a:avLst>
              <a:gd name="adj" fmla="val 5629"/>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itle 1">
            <a:extLst>
              <a:ext uri="{FF2B5EF4-FFF2-40B4-BE49-F238E27FC236}">
                <a16:creationId xmlns:a16="http://schemas.microsoft.com/office/drawing/2014/main" id="{5986FE39-254F-4CAC-B0CD-C31F87EB64E5}"/>
              </a:ext>
            </a:extLst>
          </p:cNvPr>
          <p:cNvSpPr txBox="1">
            <a:spLocks/>
          </p:cNvSpPr>
          <p:nvPr/>
        </p:nvSpPr>
        <p:spPr>
          <a:xfrm>
            <a:off x="2592326" y="751886"/>
            <a:ext cx="7433631" cy="9924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mn-lt"/>
              </a:rPr>
              <a:t>Smart Citizens - Participation</a:t>
            </a:r>
          </a:p>
        </p:txBody>
      </p:sp>
      <p:pic>
        <p:nvPicPr>
          <p:cNvPr id="8" name="Picture 2" descr="Figure">
            <a:extLst>
              <a:ext uri="{FF2B5EF4-FFF2-40B4-BE49-F238E27FC236}">
                <a16:creationId xmlns:a16="http://schemas.microsoft.com/office/drawing/2014/main" id="{77534D92-90E4-40F7-8DD3-EDC3526E1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852" y="1744379"/>
            <a:ext cx="3911505" cy="4482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C8C5C6-DFEE-4183-8A2E-17CF999E984F}"/>
              </a:ext>
            </a:extLst>
          </p:cNvPr>
          <p:cNvSpPr txBox="1"/>
          <p:nvPr/>
        </p:nvSpPr>
        <p:spPr>
          <a:xfrm>
            <a:off x="7342498" y="1966985"/>
            <a:ext cx="2759926" cy="1200329"/>
          </a:xfrm>
          <a:prstGeom prst="rect">
            <a:avLst/>
          </a:prstGeom>
          <a:noFill/>
        </p:spPr>
        <p:txBody>
          <a:bodyPr wrap="square" rtlCol="0">
            <a:spAutoFit/>
          </a:bodyPr>
          <a:lstStyle/>
          <a:p>
            <a:r>
              <a:rPr lang="en-GB" sz="2400" b="1" dirty="0"/>
              <a:t>Sherry </a:t>
            </a:r>
            <a:r>
              <a:rPr lang="en-GB" sz="2400" b="1" dirty="0" err="1"/>
              <a:t>Arnstein’s</a:t>
            </a:r>
            <a:r>
              <a:rPr lang="en-GB" sz="2400" b="1" dirty="0"/>
              <a:t> Ladder of citizen </a:t>
            </a:r>
            <a:r>
              <a:rPr lang="en-GB" sz="2400" b="1" dirty="0" err="1"/>
              <a:t>paricipation</a:t>
            </a:r>
            <a:r>
              <a:rPr lang="en-GB" sz="2400" b="1" dirty="0"/>
              <a:t> (1969) </a:t>
            </a:r>
            <a:endParaRPr lang="LID4096" sz="2400" b="1" dirty="0"/>
          </a:p>
        </p:txBody>
      </p:sp>
      <p:sp>
        <p:nvSpPr>
          <p:cNvPr id="10" name="Rectangle 9">
            <a:extLst>
              <a:ext uri="{FF2B5EF4-FFF2-40B4-BE49-F238E27FC236}">
                <a16:creationId xmlns:a16="http://schemas.microsoft.com/office/drawing/2014/main" id="{00D54900-894D-4D8E-A821-A55077105742}"/>
              </a:ext>
            </a:extLst>
          </p:cNvPr>
          <p:cNvSpPr/>
          <p:nvPr/>
        </p:nvSpPr>
        <p:spPr>
          <a:xfrm>
            <a:off x="3297152" y="2007127"/>
            <a:ext cx="2045069" cy="1293819"/>
          </a:xfrm>
          <a:prstGeom prst="rect">
            <a:avLst/>
          </a:prstGeom>
          <a:solidFill>
            <a:schemeClr val="accent6">
              <a:alpha val="1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tangle 11">
            <a:extLst>
              <a:ext uri="{FF2B5EF4-FFF2-40B4-BE49-F238E27FC236}">
                <a16:creationId xmlns:a16="http://schemas.microsoft.com/office/drawing/2014/main" id="{F2C48012-5F2E-434D-ABAA-9AE1FD200AF1}"/>
              </a:ext>
            </a:extLst>
          </p:cNvPr>
          <p:cNvSpPr/>
          <p:nvPr/>
        </p:nvSpPr>
        <p:spPr>
          <a:xfrm>
            <a:off x="3297152" y="3468488"/>
            <a:ext cx="2045069" cy="1293819"/>
          </a:xfrm>
          <a:prstGeom prst="rect">
            <a:avLst/>
          </a:prstGeom>
          <a:solidFill>
            <a:srgbClr val="5B9BD5">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BC03D9B1-B8A8-4FDE-974B-2735575349C9}"/>
              </a:ext>
            </a:extLst>
          </p:cNvPr>
          <p:cNvSpPr/>
          <p:nvPr/>
        </p:nvSpPr>
        <p:spPr>
          <a:xfrm>
            <a:off x="3297152" y="4910880"/>
            <a:ext cx="2045069" cy="818350"/>
          </a:xfrm>
          <a:prstGeom prst="rect">
            <a:avLst/>
          </a:prstGeom>
          <a:solidFill>
            <a:srgbClr val="C00000">
              <a:alpha val="1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7" name="Audio 16">
            <a:hlinkClick r:id="" action="ppaction://media"/>
            <a:extLst>
              <a:ext uri="{FF2B5EF4-FFF2-40B4-BE49-F238E27FC236}">
                <a16:creationId xmlns:a16="http://schemas.microsoft.com/office/drawing/2014/main" id="{94AE5F49-9ABC-4A69-B536-94BA726DE0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978380893"/>
      </p:ext>
    </p:extLst>
  </p:cSld>
  <p:clrMapOvr>
    <a:masterClrMapping/>
  </p:clrMapOvr>
  <mc:AlternateContent xmlns:mc="http://schemas.openxmlformats.org/markup-compatibility/2006" xmlns:p14="http://schemas.microsoft.com/office/powerpoint/2010/main">
    <mc:Choice Requires="p14">
      <p:transition spd="slow" p14:dur="2000" advTm="40958"/>
    </mc:Choice>
    <mc:Fallback xmlns="">
      <p:transition spd="slow" advTm="4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tyServices_0630_yyz_build2">
            <a:extLst>
              <a:ext uri="{FF2B5EF4-FFF2-40B4-BE49-F238E27FC236}">
                <a16:creationId xmlns:a16="http://schemas.microsoft.com/office/drawing/2014/main" id="{62217C5B-AB89-4327-B8C6-3D736AE2D571}"/>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2186941" y="277840"/>
            <a:ext cx="7044300" cy="657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EEA084-27D2-424B-8FBF-21C5B7412B5B}"/>
              </a:ext>
            </a:extLst>
          </p:cNvPr>
          <p:cNvPicPr>
            <a:picLocks noChangeAspect="1"/>
          </p:cNvPicPr>
          <p:nvPr/>
        </p:nvPicPr>
        <p:blipFill>
          <a:blip r:embed="rId6"/>
          <a:stretch>
            <a:fillRect/>
          </a:stretch>
        </p:blipFill>
        <p:spPr>
          <a:xfrm>
            <a:off x="1272541" y="1147264"/>
            <a:ext cx="9753599" cy="4935732"/>
          </a:xfrm>
          <a:prstGeom prst="rect">
            <a:avLst/>
          </a:prstGeom>
        </p:spPr>
      </p:pic>
      <p:sp>
        <p:nvSpPr>
          <p:cNvPr id="8" name="Title 1">
            <a:extLst>
              <a:ext uri="{FF2B5EF4-FFF2-40B4-BE49-F238E27FC236}">
                <a16:creationId xmlns:a16="http://schemas.microsoft.com/office/drawing/2014/main" id="{0601CFDC-8C30-48E6-B951-913AA72705A0}"/>
              </a:ext>
            </a:extLst>
          </p:cNvPr>
          <p:cNvSpPr txBox="1">
            <a:spLocks/>
          </p:cNvSpPr>
          <p:nvPr/>
        </p:nvSpPr>
        <p:spPr>
          <a:xfrm>
            <a:off x="2628901" y="277840"/>
            <a:ext cx="9143999" cy="6330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mn-lt"/>
              </a:rPr>
              <a:t>Urban Data Platforms for scaling?</a:t>
            </a:r>
            <a:endParaRPr lang="LID4096" b="1" dirty="0">
              <a:latin typeface="+mn-lt"/>
            </a:endParaRPr>
          </a:p>
        </p:txBody>
      </p:sp>
      <p:sp>
        <p:nvSpPr>
          <p:cNvPr id="9" name="TextBox 8">
            <a:extLst>
              <a:ext uri="{FF2B5EF4-FFF2-40B4-BE49-F238E27FC236}">
                <a16:creationId xmlns:a16="http://schemas.microsoft.com/office/drawing/2014/main" id="{91A92B5C-52BA-43CA-957D-7402EDFDFDB1}"/>
              </a:ext>
            </a:extLst>
          </p:cNvPr>
          <p:cNvSpPr txBox="1"/>
          <p:nvPr/>
        </p:nvSpPr>
        <p:spPr>
          <a:xfrm>
            <a:off x="215900" y="6439393"/>
            <a:ext cx="11562204" cy="307777"/>
          </a:xfrm>
          <a:prstGeom prst="rect">
            <a:avLst/>
          </a:prstGeom>
          <a:noFill/>
        </p:spPr>
        <p:txBody>
          <a:bodyPr wrap="none" rtlCol="0">
            <a:spAutoFit/>
          </a:bodyPr>
          <a:lstStyle/>
          <a:p>
            <a:r>
              <a:rPr lang="en-GB" sz="1400" dirty="0">
                <a:hlinkClick r:id="rId7"/>
              </a:rPr>
              <a:t>Source</a:t>
            </a:r>
            <a:r>
              <a:rPr lang="en-GB" sz="1400" dirty="0"/>
              <a:t>: Sheombar et al (2020) “</a:t>
            </a:r>
            <a:r>
              <a:rPr lang="en-US" sz="1400" dirty="0"/>
              <a:t>Governance, Trust and Smart City Business Models: the Path to Maturity for Urban Data Platforms”  | </a:t>
            </a:r>
            <a:r>
              <a:rPr lang="en-US" sz="1400" dirty="0" err="1"/>
              <a:t>Ruggedised</a:t>
            </a:r>
            <a:r>
              <a:rPr lang="en-US" sz="1400" dirty="0"/>
              <a:t> EU project</a:t>
            </a:r>
            <a:endParaRPr lang="LID4096" sz="1400" dirty="0"/>
          </a:p>
        </p:txBody>
      </p:sp>
      <p:pic>
        <p:nvPicPr>
          <p:cNvPr id="3" name="Audio 2">
            <a:hlinkClick r:id="" action="ppaction://media"/>
            <a:extLst>
              <a:ext uri="{FF2B5EF4-FFF2-40B4-BE49-F238E27FC236}">
                <a16:creationId xmlns:a16="http://schemas.microsoft.com/office/drawing/2014/main" id="{BD2F8955-3024-4D03-96A0-8A5D6CD2D0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693017356"/>
      </p:ext>
    </p:extLst>
  </p:cSld>
  <p:clrMapOvr>
    <a:masterClrMapping/>
  </p:clrMapOvr>
  <mc:AlternateContent xmlns:mc="http://schemas.openxmlformats.org/markup-compatibility/2006" xmlns:p14="http://schemas.microsoft.com/office/powerpoint/2010/main">
    <mc:Choice Requires="p14">
      <p:transition spd="slow" p14:dur="2000" advTm="34701"/>
    </mc:Choice>
    <mc:Fallback xmlns="">
      <p:transition spd="slow" advTm="3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things Cloud does not solve - SogetiLabs">
            <a:extLst>
              <a:ext uri="{FF2B5EF4-FFF2-40B4-BE49-F238E27FC236}">
                <a16:creationId xmlns:a16="http://schemas.microsoft.com/office/drawing/2014/main" id="{83C7839F-92A6-4603-97ED-13D03CADB7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 t="18387" r="-2" b="1"/>
          <a:stretch/>
        </p:blipFill>
        <p:spPr bwMode="auto">
          <a:xfrm>
            <a:off x="-15675" y="-118042"/>
            <a:ext cx="12911752" cy="70175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57">
            <a:extLst>
              <a:ext uri="{FF2B5EF4-FFF2-40B4-BE49-F238E27FC236}">
                <a16:creationId xmlns:a16="http://schemas.microsoft.com/office/drawing/2014/main" id="{26E8069E-C1BD-41D1-8869-99AB30AA908A}"/>
              </a:ext>
            </a:extLst>
          </p:cNvPr>
          <p:cNvSpPr/>
          <p:nvPr/>
        </p:nvSpPr>
        <p:spPr>
          <a:xfrm>
            <a:off x="3920495" y="5497276"/>
            <a:ext cx="3114360" cy="509383"/>
          </a:xfrm>
          <a:prstGeom prst="roundRect">
            <a:avLst/>
          </a:prstGeom>
          <a:solidFill>
            <a:schemeClr val="tx1"/>
          </a:solidFill>
          <a:ln w="12700" cap="flat" cmpd="sng" algn="ctr">
            <a:solidFill>
              <a:sysClr val="windowText" lastClr="000000"/>
            </a:solidFill>
            <a:prstDash val="solid"/>
            <a:miter lim="800000"/>
          </a:ln>
          <a:effectLst/>
        </p:spPr>
        <p:txBody>
          <a:bodyPr rtlCol="0" anchor="ctr"/>
          <a:lstStyle/>
          <a:p>
            <a:pPr marL="0" marR="0" lvl="0" indent="0" algn="ctr" defTabSz="621975"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cs typeface="Calibri" panose="020F0502020204030204" pitchFamily="34" charset="0"/>
              </a:rPr>
              <a:t>In field devices / IoT sensors</a:t>
            </a:r>
            <a:endParaRPr kumimoji="0" lang="en-US" sz="1800" b="0" i="0" u="none" strike="noStrike" kern="0" cap="none" spc="0" normalizeH="0" baseline="0" noProof="0" dirty="0">
              <a:ln>
                <a:noFill/>
              </a:ln>
              <a:solidFill>
                <a:srgbClr val="FFFFFF"/>
              </a:solidFill>
              <a:effectLst/>
              <a:uLnTx/>
              <a:uFillTx/>
              <a:cs typeface="Calibri" panose="020F0502020204030204" pitchFamily="34" charset="0"/>
            </a:endParaRPr>
          </a:p>
        </p:txBody>
      </p:sp>
      <p:cxnSp>
        <p:nvCxnSpPr>
          <p:cNvPr id="6" name="Straight Arrow Connector 5">
            <a:extLst>
              <a:ext uri="{FF2B5EF4-FFF2-40B4-BE49-F238E27FC236}">
                <a16:creationId xmlns:a16="http://schemas.microsoft.com/office/drawing/2014/main" id="{704D7016-04B8-4191-AF02-C830C6EDB1EF}"/>
              </a:ext>
            </a:extLst>
          </p:cNvPr>
          <p:cNvCxnSpPr>
            <a:cxnSpLocks/>
          </p:cNvCxnSpPr>
          <p:nvPr/>
        </p:nvCxnSpPr>
        <p:spPr>
          <a:xfrm flipV="1">
            <a:off x="5011213" y="3274328"/>
            <a:ext cx="0" cy="2173500"/>
          </a:xfrm>
          <a:prstGeom prst="straightConnector1">
            <a:avLst/>
          </a:prstGeom>
          <a:noFill/>
          <a:ln w="38100" cap="flat" cmpd="sng" algn="ctr">
            <a:solidFill>
              <a:sysClr val="windowText" lastClr="000000"/>
            </a:solidFill>
            <a:prstDash val="solid"/>
            <a:miter lim="800000"/>
            <a:tailEnd type="triangle"/>
          </a:ln>
          <a:effectLst/>
        </p:spPr>
      </p:cxnSp>
      <p:sp>
        <p:nvSpPr>
          <p:cNvPr id="7" name="Rounded Rectangle 97">
            <a:extLst>
              <a:ext uri="{FF2B5EF4-FFF2-40B4-BE49-F238E27FC236}">
                <a16:creationId xmlns:a16="http://schemas.microsoft.com/office/drawing/2014/main" id="{E049B57C-8ABE-4EB2-B9C4-7B0FCE3C8B67}"/>
              </a:ext>
            </a:extLst>
          </p:cNvPr>
          <p:cNvSpPr/>
          <p:nvPr/>
        </p:nvSpPr>
        <p:spPr>
          <a:xfrm>
            <a:off x="4412719" y="2777606"/>
            <a:ext cx="5183118" cy="502317"/>
          </a:xfrm>
          <a:prstGeom prst="roundRect">
            <a:avLst/>
          </a:prstGeom>
          <a:solidFill>
            <a:schemeClr val="bg1">
              <a:lumMod val="85000"/>
            </a:schemeClr>
          </a:solidFill>
          <a:ln w="19050" cap="flat" cmpd="sng" algn="ctr">
            <a:solidFill>
              <a:sysClr val="windowText" lastClr="000000"/>
            </a:solidFill>
            <a:prstDash val="solid"/>
            <a:miter lim="800000"/>
          </a:ln>
          <a:effectLst/>
        </p:spPr>
        <p:txBody>
          <a:bodyPr rtlCol="0" anchor="ctr"/>
          <a:lstStyle/>
          <a:p>
            <a:pPr algn="ctr" defTabSz="466481">
              <a:defRPr/>
            </a:pPr>
            <a:r>
              <a:rPr lang="nl-NL" sz="2400" b="1" kern="0" dirty="0">
                <a:solidFill>
                  <a:prstClr val="black"/>
                </a:solidFill>
                <a:cs typeface="Calibri" panose="020F0502020204030204" pitchFamily="34" charset="0"/>
              </a:rPr>
              <a:t>Urban Data Platform </a:t>
            </a:r>
          </a:p>
        </p:txBody>
      </p:sp>
      <p:sp>
        <p:nvSpPr>
          <p:cNvPr id="8" name="Rounded Rectangle 130">
            <a:extLst>
              <a:ext uri="{FF2B5EF4-FFF2-40B4-BE49-F238E27FC236}">
                <a16:creationId xmlns:a16="http://schemas.microsoft.com/office/drawing/2014/main" id="{5C184959-58B6-41F2-A16F-FB79939157A2}"/>
              </a:ext>
            </a:extLst>
          </p:cNvPr>
          <p:cNvSpPr/>
          <p:nvPr/>
        </p:nvSpPr>
        <p:spPr>
          <a:xfrm>
            <a:off x="7373935" y="5497276"/>
            <a:ext cx="2744624" cy="501641"/>
          </a:xfrm>
          <a:prstGeom prst="roundRect">
            <a:avLst/>
          </a:prstGeom>
          <a:solidFill>
            <a:schemeClr val="tx1"/>
          </a:solidFill>
          <a:ln w="12700" cap="flat" cmpd="sng" algn="ctr">
            <a:solidFill>
              <a:sysClr val="windowText" lastClr="000000"/>
            </a:solidFill>
            <a:prstDash val="solid"/>
            <a:miter lim="800000"/>
          </a:ln>
          <a:effectLst/>
        </p:spPr>
        <p:txBody>
          <a:bodyPr rtlCol="0" anchor="ctr"/>
          <a:lstStyle/>
          <a:p>
            <a:pPr marL="0" marR="0" lvl="0" indent="0" algn="ctr" defTabSz="466481"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cs typeface="Calibri" panose="020F0502020204030204" pitchFamily="34" charset="0"/>
              </a:rPr>
              <a:t>   </a:t>
            </a:r>
            <a:r>
              <a:rPr kumimoji="0" lang="nl-NL" sz="1800" b="0" i="0" u="none" strike="noStrike" kern="0" cap="none" spc="0" normalizeH="0" baseline="0" noProof="0" dirty="0" err="1">
                <a:ln>
                  <a:noFill/>
                </a:ln>
                <a:solidFill>
                  <a:srgbClr val="FFFFFF"/>
                </a:solidFill>
                <a:effectLst/>
                <a:uLnTx/>
                <a:uFillTx/>
                <a:cs typeface="Calibri" panose="020F0502020204030204" pitchFamily="34" charset="0"/>
              </a:rPr>
              <a:t>Citizens</a:t>
            </a:r>
            <a:r>
              <a:rPr kumimoji="0" lang="nl-NL" sz="1800" b="0" i="0" u="none" strike="noStrike" kern="0" cap="none" spc="0" normalizeH="0" baseline="0" noProof="0" dirty="0">
                <a:ln>
                  <a:noFill/>
                </a:ln>
                <a:solidFill>
                  <a:srgbClr val="FFFFFF"/>
                </a:solidFill>
                <a:effectLst/>
                <a:uLnTx/>
                <a:uFillTx/>
                <a:cs typeface="Calibri" panose="020F0502020204030204" pitchFamily="34" charset="0"/>
              </a:rPr>
              <a:t> as Sensors</a:t>
            </a:r>
            <a:endParaRPr kumimoji="0" lang="en-US" sz="1800" b="0" i="0" u="none" strike="noStrike" kern="0" cap="none" spc="0" normalizeH="0" baseline="0" noProof="0" dirty="0">
              <a:ln>
                <a:noFill/>
              </a:ln>
              <a:solidFill>
                <a:srgbClr val="FFFFFF"/>
              </a:solidFill>
              <a:effectLst/>
              <a:uLnTx/>
              <a:uFillTx/>
              <a:cs typeface="Calibri" panose="020F0502020204030204" pitchFamily="34" charset="0"/>
            </a:endParaRPr>
          </a:p>
        </p:txBody>
      </p:sp>
      <p:sp>
        <p:nvSpPr>
          <p:cNvPr id="9" name="Rounded Rectangle 97">
            <a:extLst>
              <a:ext uri="{FF2B5EF4-FFF2-40B4-BE49-F238E27FC236}">
                <a16:creationId xmlns:a16="http://schemas.microsoft.com/office/drawing/2014/main" id="{9A18B256-984D-4792-BEA0-EB6C6A804285}"/>
              </a:ext>
            </a:extLst>
          </p:cNvPr>
          <p:cNvSpPr/>
          <p:nvPr/>
        </p:nvSpPr>
        <p:spPr>
          <a:xfrm>
            <a:off x="5104390" y="2343629"/>
            <a:ext cx="3875724" cy="322707"/>
          </a:xfrm>
          <a:prstGeom prst="roundRect">
            <a:avLst/>
          </a:prstGeom>
          <a:solidFill>
            <a:schemeClr val="bg1">
              <a:lumMod val="75000"/>
            </a:schemeClr>
          </a:solidFill>
          <a:ln w="12700" cap="flat" cmpd="sng" algn="ctr">
            <a:solidFill>
              <a:sysClr val="windowText" lastClr="000000"/>
            </a:solidFill>
            <a:prstDash val="solid"/>
            <a:miter lim="800000"/>
          </a:ln>
          <a:effectLst/>
        </p:spPr>
        <p:txBody>
          <a:bodyPr rtlCol="0" anchor="ctr"/>
          <a:lstStyle/>
          <a:p>
            <a:pPr algn="ctr" defTabSz="466481">
              <a:defRPr/>
            </a:pPr>
            <a:r>
              <a:rPr lang="nl-NL" sz="2400" kern="0" dirty="0">
                <a:solidFill>
                  <a:prstClr val="black"/>
                </a:solidFill>
                <a:cs typeface="Calibri" panose="020F0502020204030204" pitchFamily="34" charset="0"/>
              </a:rPr>
              <a:t>Digital </a:t>
            </a:r>
            <a:r>
              <a:rPr lang="nl-NL" sz="2400" kern="0" dirty="0" err="1">
                <a:solidFill>
                  <a:prstClr val="black"/>
                </a:solidFill>
                <a:cs typeface="Calibri" panose="020F0502020204030204" pitchFamily="34" charset="0"/>
              </a:rPr>
              <a:t>Twin</a:t>
            </a:r>
            <a:r>
              <a:rPr lang="nl-NL" sz="2400" kern="0" dirty="0">
                <a:solidFill>
                  <a:prstClr val="black"/>
                </a:solidFill>
                <a:cs typeface="Calibri" panose="020F0502020204030204" pitchFamily="34" charset="0"/>
              </a:rPr>
              <a:t> / Dashboard</a:t>
            </a:r>
            <a:endParaRPr lang="en-US" sz="2400" kern="0" dirty="0">
              <a:solidFill>
                <a:prstClr val="black"/>
              </a:solidFill>
              <a:cs typeface="Calibri" panose="020F0502020204030204" pitchFamily="34" charset="0"/>
            </a:endParaRPr>
          </a:p>
        </p:txBody>
      </p:sp>
      <p:cxnSp>
        <p:nvCxnSpPr>
          <p:cNvPr id="10" name="Straight Arrow Connector 9">
            <a:extLst>
              <a:ext uri="{FF2B5EF4-FFF2-40B4-BE49-F238E27FC236}">
                <a16:creationId xmlns:a16="http://schemas.microsoft.com/office/drawing/2014/main" id="{47A88C8B-BFC1-420F-BC75-4C8ECD7EE179}"/>
              </a:ext>
            </a:extLst>
          </p:cNvPr>
          <p:cNvCxnSpPr>
            <a:cxnSpLocks/>
          </p:cNvCxnSpPr>
          <p:nvPr/>
        </p:nvCxnSpPr>
        <p:spPr>
          <a:xfrm flipV="1">
            <a:off x="7002468" y="3279923"/>
            <a:ext cx="3620" cy="1657819"/>
          </a:xfrm>
          <a:prstGeom prst="straightConnector1">
            <a:avLst/>
          </a:prstGeom>
          <a:noFill/>
          <a:ln w="38100" cap="flat" cmpd="sng" algn="ctr">
            <a:solidFill>
              <a:sysClr val="windowText" lastClr="000000"/>
            </a:solidFill>
            <a:prstDash val="solid"/>
            <a:miter lim="800000"/>
            <a:tailEnd type="triangle"/>
          </a:ln>
          <a:effectLst/>
        </p:spPr>
      </p:cxnSp>
      <p:sp>
        <p:nvSpPr>
          <p:cNvPr id="11" name="Rectangle: Rounded Corners 178">
            <a:extLst>
              <a:ext uri="{FF2B5EF4-FFF2-40B4-BE49-F238E27FC236}">
                <a16:creationId xmlns:a16="http://schemas.microsoft.com/office/drawing/2014/main" id="{29FC63FD-6401-48C1-8196-5A52488D1BBB}"/>
              </a:ext>
            </a:extLst>
          </p:cNvPr>
          <p:cNvSpPr/>
          <p:nvPr/>
        </p:nvSpPr>
        <p:spPr>
          <a:xfrm>
            <a:off x="4976683" y="1342987"/>
            <a:ext cx="4183977" cy="502316"/>
          </a:xfrm>
          <a:prstGeom prst="roundRect">
            <a:avLst/>
          </a:prstGeom>
          <a:solidFill>
            <a:schemeClr val="accent5"/>
          </a:solidFill>
          <a:ln w="25400" cap="flat" cmpd="sng" algn="ctr">
            <a:solidFill>
              <a:srgbClr val="FFFFFF">
                <a:lumMod val="85000"/>
              </a:srgbClr>
            </a:solidFill>
            <a:prstDash val="solid"/>
          </a:ln>
          <a:effectLst/>
        </p:spPr>
        <p:txBody>
          <a:bodyPr rtlCol="0" anchor="ctr"/>
          <a:lstStyle/>
          <a:p>
            <a:pPr algn="ctr" defTabSz="685800">
              <a:defRPr/>
            </a:pPr>
            <a:r>
              <a:rPr lang="en-US" sz="2400" b="1" kern="0" dirty="0">
                <a:solidFill>
                  <a:schemeClr val="bg1"/>
                </a:solidFill>
                <a:cs typeface="Calibri" panose="020F0502020204030204" pitchFamily="34" charset="0"/>
              </a:rPr>
              <a:t>Apps &amp; Services</a:t>
            </a:r>
            <a:endParaRPr lang="nl-NL" sz="2400" b="1" kern="0" dirty="0">
              <a:solidFill>
                <a:schemeClr val="bg1"/>
              </a:solidFill>
              <a:cs typeface="Calibri" panose="020F0502020204030204" pitchFamily="34" charset="0"/>
            </a:endParaRPr>
          </a:p>
        </p:txBody>
      </p:sp>
      <p:cxnSp>
        <p:nvCxnSpPr>
          <p:cNvPr id="12" name="Straight Arrow Connector 11">
            <a:extLst>
              <a:ext uri="{FF2B5EF4-FFF2-40B4-BE49-F238E27FC236}">
                <a16:creationId xmlns:a16="http://schemas.microsoft.com/office/drawing/2014/main" id="{B7691FD8-EC87-4C9A-920F-4C38967514AB}"/>
              </a:ext>
            </a:extLst>
          </p:cNvPr>
          <p:cNvCxnSpPr>
            <a:cxnSpLocks/>
          </p:cNvCxnSpPr>
          <p:nvPr/>
        </p:nvCxnSpPr>
        <p:spPr>
          <a:xfrm flipV="1">
            <a:off x="8991521" y="3279924"/>
            <a:ext cx="0" cy="2167904"/>
          </a:xfrm>
          <a:prstGeom prst="straightConnector1">
            <a:avLst/>
          </a:prstGeom>
          <a:noFill/>
          <a:ln w="38100" cap="flat" cmpd="sng" algn="ctr">
            <a:solidFill>
              <a:sysClr val="windowText" lastClr="000000"/>
            </a:solidFill>
            <a:prstDash val="solid"/>
            <a:miter lim="800000"/>
            <a:tailEnd type="triangle"/>
          </a:ln>
          <a:effectLst/>
        </p:spPr>
      </p:cxnSp>
      <p:sp>
        <p:nvSpPr>
          <p:cNvPr id="13" name="TextBox 12">
            <a:extLst>
              <a:ext uri="{FF2B5EF4-FFF2-40B4-BE49-F238E27FC236}">
                <a16:creationId xmlns:a16="http://schemas.microsoft.com/office/drawing/2014/main" id="{1C8F7E0D-152D-4DDF-80D8-B384FD8EB83D}"/>
              </a:ext>
            </a:extLst>
          </p:cNvPr>
          <p:cNvSpPr txBox="1"/>
          <p:nvPr/>
        </p:nvSpPr>
        <p:spPr>
          <a:xfrm>
            <a:off x="15474" y="5544994"/>
            <a:ext cx="2319843" cy="461665"/>
          </a:xfrm>
          <a:prstGeom prst="rect">
            <a:avLst/>
          </a:prstGeom>
          <a:noFill/>
        </p:spPr>
        <p:txBody>
          <a:bodyPr wrap="square" rtlCol="0">
            <a:spAutoFit/>
          </a:bodyPr>
          <a:lstStyle/>
          <a:p>
            <a:pPr algn="ctr" defTabSz="422041"/>
            <a:r>
              <a:rPr lang="en-GB" sz="2400" b="1" dirty="0">
                <a:solidFill>
                  <a:schemeClr val="bg1">
                    <a:lumMod val="95000"/>
                  </a:schemeClr>
                </a:solidFill>
                <a:ea typeface="MS PGothic" pitchFamily="34" charset="-128"/>
              </a:rPr>
              <a:t>Sensors</a:t>
            </a:r>
          </a:p>
        </p:txBody>
      </p:sp>
      <p:sp>
        <p:nvSpPr>
          <p:cNvPr id="14" name="TextBox 13">
            <a:extLst>
              <a:ext uri="{FF2B5EF4-FFF2-40B4-BE49-F238E27FC236}">
                <a16:creationId xmlns:a16="http://schemas.microsoft.com/office/drawing/2014/main" id="{F8743DFB-23B2-49DF-9AFA-D81933FB17D5}"/>
              </a:ext>
            </a:extLst>
          </p:cNvPr>
          <p:cNvSpPr txBox="1"/>
          <p:nvPr/>
        </p:nvSpPr>
        <p:spPr>
          <a:xfrm>
            <a:off x="15474" y="3827070"/>
            <a:ext cx="2319843" cy="461665"/>
          </a:xfrm>
          <a:prstGeom prst="rect">
            <a:avLst/>
          </a:prstGeom>
          <a:noFill/>
        </p:spPr>
        <p:txBody>
          <a:bodyPr wrap="square" rtlCol="0">
            <a:spAutoFit/>
          </a:bodyPr>
          <a:lstStyle/>
          <a:p>
            <a:pPr algn="ctr" defTabSz="422041"/>
            <a:r>
              <a:rPr lang="en-GB" sz="2400" b="1" dirty="0">
                <a:solidFill>
                  <a:schemeClr val="bg1">
                    <a:lumMod val="95000"/>
                  </a:schemeClr>
                </a:solidFill>
                <a:ea typeface="MS PGothic" pitchFamily="34" charset="-128"/>
              </a:rPr>
              <a:t>Connectivity</a:t>
            </a:r>
          </a:p>
        </p:txBody>
      </p:sp>
      <p:sp>
        <p:nvSpPr>
          <p:cNvPr id="15" name="TextBox 14">
            <a:extLst>
              <a:ext uri="{FF2B5EF4-FFF2-40B4-BE49-F238E27FC236}">
                <a16:creationId xmlns:a16="http://schemas.microsoft.com/office/drawing/2014/main" id="{453A2FFA-D00A-403E-8654-3AEF35308158}"/>
              </a:ext>
            </a:extLst>
          </p:cNvPr>
          <p:cNvSpPr txBox="1"/>
          <p:nvPr/>
        </p:nvSpPr>
        <p:spPr>
          <a:xfrm>
            <a:off x="15474" y="2635378"/>
            <a:ext cx="2319843" cy="830997"/>
          </a:xfrm>
          <a:prstGeom prst="rect">
            <a:avLst/>
          </a:prstGeom>
          <a:noFill/>
        </p:spPr>
        <p:txBody>
          <a:bodyPr wrap="square" rtlCol="0">
            <a:spAutoFit/>
          </a:bodyPr>
          <a:lstStyle/>
          <a:p>
            <a:pPr algn="ctr" defTabSz="422041"/>
            <a:r>
              <a:rPr lang="en-GB" sz="2400" b="1" dirty="0">
                <a:solidFill>
                  <a:schemeClr val="bg1"/>
                </a:solidFill>
                <a:ea typeface="MS PGothic" pitchFamily="34" charset="-128"/>
              </a:rPr>
              <a:t>Central </a:t>
            </a:r>
          </a:p>
          <a:p>
            <a:pPr algn="ctr" defTabSz="422041"/>
            <a:r>
              <a:rPr lang="en-GB" sz="2400" b="1" dirty="0">
                <a:solidFill>
                  <a:schemeClr val="bg1"/>
                </a:solidFill>
                <a:ea typeface="MS PGothic" pitchFamily="34" charset="-128"/>
              </a:rPr>
              <a:t>Intelligence</a:t>
            </a:r>
          </a:p>
        </p:txBody>
      </p:sp>
      <p:sp>
        <p:nvSpPr>
          <p:cNvPr id="16" name="TextBox 15">
            <a:extLst>
              <a:ext uri="{FF2B5EF4-FFF2-40B4-BE49-F238E27FC236}">
                <a16:creationId xmlns:a16="http://schemas.microsoft.com/office/drawing/2014/main" id="{8EE98B7B-F866-4ED4-8D88-2073C261A584}"/>
              </a:ext>
            </a:extLst>
          </p:cNvPr>
          <p:cNvSpPr txBox="1"/>
          <p:nvPr/>
        </p:nvSpPr>
        <p:spPr>
          <a:xfrm>
            <a:off x="15474" y="1213493"/>
            <a:ext cx="2319843" cy="1200329"/>
          </a:xfrm>
          <a:prstGeom prst="rect">
            <a:avLst/>
          </a:prstGeom>
          <a:noFill/>
        </p:spPr>
        <p:txBody>
          <a:bodyPr wrap="square" rtlCol="0">
            <a:spAutoFit/>
          </a:bodyPr>
          <a:lstStyle/>
          <a:p>
            <a:pPr algn="ctr" defTabSz="422041"/>
            <a:r>
              <a:rPr lang="en-GB" sz="2400" b="1" dirty="0">
                <a:solidFill>
                  <a:schemeClr val="bg1">
                    <a:lumMod val="95000"/>
                  </a:schemeClr>
                </a:solidFill>
                <a:ea typeface="MS PGothic" pitchFamily="34" charset="-128"/>
              </a:rPr>
              <a:t>AI and </a:t>
            </a:r>
          </a:p>
          <a:p>
            <a:pPr algn="ctr" defTabSz="422041"/>
            <a:r>
              <a:rPr lang="en-GB" sz="2400" b="1" dirty="0">
                <a:solidFill>
                  <a:schemeClr val="bg1">
                    <a:lumMod val="95000"/>
                  </a:schemeClr>
                </a:solidFill>
                <a:ea typeface="MS PGothic" pitchFamily="34" charset="-128"/>
              </a:rPr>
              <a:t>data-driven </a:t>
            </a:r>
          </a:p>
          <a:p>
            <a:pPr algn="ctr" defTabSz="422041"/>
            <a:r>
              <a:rPr lang="en-GB" sz="2400" b="1" dirty="0">
                <a:solidFill>
                  <a:schemeClr val="bg1">
                    <a:lumMod val="95000"/>
                  </a:schemeClr>
                </a:solidFill>
                <a:ea typeface="MS PGothic" pitchFamily="34" charset="-128"/>
              </a:rPr>
              <a:t>solutions</a:t>
            </a:r>
          </a:p>
        </p:txBody>
      </p:sp>
      <p:cxnSp>
        <p:nvCxnSpPr>
          <p:cNvPr id="17" name="Straight Arrow Connector 16">
            <a:extLst>
              <a:ext uri="{FF2B5EF4-FFF2-40B4-BE49-F238E27FC236}">
                <a16:creationId xmlns:a16="http://schemas.microsoft.com/office/drawing/2014/main" id="{2E780DD0-536D-4035-AE94-3A57549D2AD5}"/>
              </a:ext>
            </a:extLst>
          </p:cNvPr>
          <p:cNvCxnSpPr>
            <a:cxnSpLocks/>
          </p:cNvCxnSpPr>
          <p:nvPr/>
        </p:nvCxnSpPr>
        <p:spPr>
          <a:xfrm flipV="1">
            <a:off x="7002468" y="1845303"/>
            <a:ext cx="1810" cy="590381"/>
          </a:xfrm>
          <a:prstGeom prst="straightConnector1">
            <a:avLst/>
          </a:prstGeom>
          <a:noFill/>
          <a:ln w="38100" cap="flat" cmpd="sng" algn="ctr">
            <a:solidFill>
              <a:sysClr val="windowText" lastClr="000000"/>
            </a:solidFill>
            <a:prstDash val="solid"/>
            <a:miter lim="800000"/>
            <a:tailEnd type="triangle"/>
          </a:ln>
          <a:effectLst/>
        </p:spPr>
      </p:cxnSp>
      <p:sp>
        <p:nvSpPr>
          <p:cNvPr id="18" name="Rounded Rectangle 132">
            <a:extLst>
              <a:ext uri="{FF2B5EF4-FFF2-40B4-BE49-F238E27FC236}">
                <a16:creationId xmlns:a16="http://schemas.microsoft.com/office/drawing/2014/main" id="{7D17A495-34A2-43F3-BBEE-DF5A9FF957AA}"/>
              </a:ext>
            </a:extLst>
          </p:cNvPr>
          <p:cNvSpPr/>
          <p:nvPr/>
        </p:nvSpPr>
        <p:spPr>
          <a:xfrm>
            <a:off x="4004027" y="4749273"/>
            <a:ext cx="1786195" cy="376937"/>
          </a:xfrm>
          <a:prstGeom prst="roundRect">
            <a:avLst/>
          </a:prstGeom>
          <a:solidFill>
            <a:srgbClr val="00B0F0"/>
          </a:solidFill>
          <a:ln w="12700" cap="flat" cmpd="sng" algn="ctr">
            <a:solidFill>
              <a:schemeClr val="bg1"/>
            </a:solidFill>
            <a:prstDash val="solid"/>
            <a:miter lim="800000"/>
          </a:ln>
          <a:effectLst/>
        </p:spPr>
        <p:txBody>
          <a:bodyPr rtlCol="0" anchor="ctr"/>
          <a:lstStyle/>
          <a:p>
            <a:pPr marL="0" marR="0" lvl="0" indent="0" algn="ctr" defTabSz="466481"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a:ln>
                  <a:noFill/>
                </a:ln>
                <a:solidFill>
                  <a:schemeClr val="bg1"/>
                </a:solidFill>
                <a:effectLst/>
                <a:uLnTx/>
                <a:uFillTx/>
              </a:rPr>
              <a:t>Data</a:t>
            </a:r>
            <a:endParaRPr kumimoji="0" lang="en-US" sz="2000" b="1" i="0" u="none" strike="noStrike" kern="0" cap="none" spc="0" normalizeH="0" baseline="0" noProof="0" dirty="0">
              <a:ln>
                <a:noFill/>
              </a:ln>
              <a:solidFill>
                <a:schemeClr val="bg1"/>
              </a:solidFill>
              <a:effectLst/>
              <a:uLnTx/>
              <a:uFillTx/>
            </a:endParaRPr>
          </a:p>
        </p:txBody>
      </p:sp>
      <p:sp>
        <p:nvSpPr>
          <p:cNvPr id="19" name="Rounded Rectangle 132">
            <a:extLst>
              <a:ext uri="{FF2B5EF4-FFF2-40B4-BE49-F238E27FC236}">
                <a16:creationId xmlns:a16="http://schemas.microsoft.com/office/drawing/2014/main" id="{AE15F780-956D-4D4E-A795-31756A2A7FBE}"/>
              </a:ext>
            </a:extLst>
          </p:cNvPr>
          <p:cNvSpPr/>
          <p:nvPr/>
        </p:nvSpPr>
        <p:spPr>
          <a:xfrm>
            <a:off x="6086201" y="4758881"/>
            <a:ext cx="1574764" cy="376937"/>
          </a:xfrm>
          <a:prstGeom prst="roundRect">
            <a:avLst/>
          </a:prstGeom>
          <a:solidFill>
            <a:srgbClr val="00B0F0"/>
          </a:solidFill>
          <a:ln w="12700" cap="flat" cmpd="sng" algn="ctr">
            <a:solidFill>
              <a:schemeClr val="bg1"/>
            </a:solidFill>
            <a:prstDash val="solid"/>
            <a:miter lim="800000"/>
          </a:ln>
          <a:effectLst/>
        </p:spPr>
        <p:txBody>
          <a:bodyPr rtlCol="0" anchor="ctr"/>
          <a:lstStyle/>
          <a:p>
            <a:pPr marL="0" marR="0" lvl="0" indent="0" algn="ctr" defTabSz="466481"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a:ln>
                  <a:noFill/>
                </a:ln>
                <a:solidFill>
                  <a:schemeClr val="bg1"/>
                </a:solidFill>
                <a:effectLst/>
                <a:uLnTx/>
                <a:uFillTx/>
              </a:rPr>
              <a:t>Data</a:t>
            </a:r>
            <a:endParaRPr kumimoji="0" lang="en-US" sz="2000" b="1" i="0" u="none" strike="noStrike" kern="0" cap="none" spc="0" normalizeH="0" baseline="0" noProof="0" dirty="0">
              <a:ln>
                <a:noFill/>
              </a:ln>
              <a:solidFill>
                <a:schemeClr val="bg1"/>
              </a:solidFill>
              <a:effectLst/>
              <a:uLnTx/>
              <a:uFillTx/>
            </a:endParaRPr>
          </a:p>
        </p:txBody>
      </p:sp>
      <p:sp>
        <p:nvSpPr>
          <p:cNvPr id="20" name="Rounded Rectangle 132">
            <a:extLst>
              <a:ext uri="{FF2B5EF4-FFF2-40B4-BE49-F238E27FC236}">
                <a16:creationId xmlns:a16="http://schemas.microsoft.com/office/drawing/2014/main" id="{37014141-9A85-40B1-8396-AEF65D1F8A0B}"/>
              </a:ext>
            </a:extLst>
          </p:cNvPr>
          <p:cNvSpPr/>
          <p:nvPr/>
        </p:nvSpPr>
        <p:spPr>
          <a:xfrm>
            <a:off x="8081076" y="4749273"/>
            <a:ext cx="1961214" cy="376937"/>
          </a:xfrm>
          <a:prstGeom prst="roundRect">
            <a:avLst/>
          </a:prstGeom>
          <a:solidFill>
            <a:srgbClr val="00B0F0"/>
          </a:solidFill>
          <a:ln w="12700" cap="flat" cmpd="sng" algn="ctr">
            <a:solidFill>
              <a:schemeClr val="bg1"/>
            </a:solidFill>
            <a:prstDash val="solid"/>
            <a:miter lim="800000"/>
          </a:ln>
          <a:effectLst/>
        </p:spPr>
        <p:txBody>
          <a:bodyPr rtlCol="0" anchor="ctr"/>
          <a:lstStyle/>
          <a:p>
            <a:pPr marL="0" marR="0" lvl="0" indent="0" algn="ctr" defTabSz="466481"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a:ln>
                  <a:noFill/>
                </a:ln>
                <a:solidFill>
                  <a:schemeClr val="bg1"/>
                </a:solidFill>
                <a:effectLst/>
                <a:uLnTx/>
                <a:uFillTx/>
              </a:rPr>
              <a:t>Data</a:t>
            </a:r>
            <a:endParaRPr kumimoji="0" lang="en-US" sz="2000" b="1" i="0" u="none" strike="noStrike" kern="0" cap="none" spc="0" normalizeH="0" baseline="0" noProof="0" dirty="0">
              <a:ln>
                <a:noFill/>
              </a:ln>
              <a:solidFill>
                <a:schemeClr val="bg1"/>
              </a:solidFill>
              <a:effectLst/>
              <a:uLnTx/>
              <a:uFillTx/>
            </a:endParaRPr>
          </a:p>
        </p:txBody>
      </p:sp>
      <p:sp>
        <p:nvSpPr>
          <p:cNvPr id="21" name="TextBox 20">
            <a:extLst>
              <a:ext uri="{FF2B5EF4-FFF2-40B4-BE49-F238E27FC236}">
                <a16:creationId xmlns:a16="http://schemas.microsoft.com/office/drawing/2014/main" id="{1064B097-1EAB-4BA7-AAF3-34C0C66243A1}"/>
              </a:ext>
            </a:extLst>
          </p:cNvPr>
          <p:cNvSpPr txBox="1"/>
          <p:nvPr/>
        </p:nvSpPr>
        <p:spPr>
          <a:xfrm>
            <a:off x="15474" y="4662562"/>
            <a:ext cx="2319843" cy="461665"/>
          </a:xfrm>
          <a:prstGeom prst="rect">
            <a:avLst/>
          </a:prstGeom>
          <a:noFill/>
        </p:spPr>
        <p:txBody>
          <a:bodyPr wrap="square" rtlCol="0">
            <a:spAutoFit/>
          </a:bodyPr>
          <a:lstStyle/>
          <a:p>
            <a:pPr algn="ctr" defTabSz="422041"/>
            <a:r>
              <a:rPr lang="en-GB" sz="2400" b="1" dirty="0">
                <a:solidFill>
                  <a:schemeClr val="bg1">
                    <a:lumMod val="95000"/>
                  </a:schemeClr>
                </a:solidFill>
                <a:ea typeface="MS PGothic" pitchFamily="34" charset="-128"/>
              </a:rPr>
              <a:t>Data</a:t>
            </a:r>
          </a:p>
        </p:txBody>
      </p:sp>
      <p:sp>
        <p:nvSpPr>
          <p:cNvPr id="23" name="TextBox 22">
            <a:extLst>
              <a:ext uri="{FF2B5EF4-FFF2-40B4-BE49-F238E27FC236}">
                <a16:creationId xmlns:a16="http://schemas.microsoft.com/office/drawing/2014/main" id="{F8EF768F-52DE-427A-81B1-7F524107BF91}"/>
              </a:ext>
            </a:extLst>
          </p:cNvPr>
          <p:cNvSpPr txBox="1"/>
          <p:nvPr/>
        </p:nvSpPr>
        <p:spPr>
          <a:xfrm>
            <a:off x="8536447" y="6477528"/>
            <a:ext cx="2880725" cy="307777"/>
          </a:xfrm>
          <a:prstGeom prst="rect">
            <a:avLst/>
          </a:prstGeom>
          <a:noFill/>
        </p:spPr>
        <p:txBody>
          <a:bodyPr wrap="none" rtlCol="0">
            <a:spAutoFit/>
          </a:bodyPr>
          <a:lstStyle/>
          <a:p>
            <a:r>
              <a:rPr lang="en-GB" sz="1400" dirty="0">
                <a:solidFill>
                  <a:schemeClr val="bg2"/>
                </a:solidFill>
              </a:rPr>
              <a:t>Source: Sheombar et al | Ruggedised</a:t>
            </a:r>
            <a:endParaRPr lang="LID4096" sz="1400" dirty="0">
              <a:solidFill>
                <a:schemeClr val="bg2"/>
              </a:solidFill>
            </a:endParaRPr>
          </a:p>
        </p:txBody>
      </p:sp>
      <p:sp>
        <p:nvSpPr>
          <p:cNvPr id="25" name="Oval 24">
            <a:extLst>
              <a:ext uri="{FF2B5EF4-FFF2-40B4-BE49-F238E27FC236}">
                <a16:creationId xmlns:a16="http://schemas.microsoft.com/office/drawing/2014/main" id="{B739AEFD-7102-4887-A4F2-5EEA2885ADD9}"/>
              </a:ext>
            </a:extLst>
          </p:cNvPr>
          <p:cNvSpPr/>
          <p:nvPr/>
        </p:nvSpPr>
        <p:spPr>
          <a:xfrm>
            <a:off x="2442491" y="975769"/>
            <a:ext cx="9144000" cy="3221879"/>
          </a:xfrm>
          <a:prstGeom prst="ellipse">
            <a:avLst/>
          </a:prstGeom>
          <a:noFill/>
          <a:ln w="1143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 name="Audio 2">
            <a:hlinkClick r:id="" action="ppaction://media"/>
            <a:extLst>
              <a:ext uri="{FF2B5EF4-FFF2-40B4-BE49-F238E27FC236}">
                <a16:creationId xmlns:a16="http://schemas.microsoft.com/office/drawing/2014/main" id="{BE841819-A375-418E-BF29-86DE9233B1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4151203058"/>
      </p:ext>
    </p:extLst>
  </p:cSld>
  <p:clrMapOvr>
    <a:masterClrMapping/>
  </p:clrMapOvr>
  <p:transition advTm="245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3202D-3C3E-47FC-87FF-932D97BFBA57}"/>
              </a:ext>
            </a:extLst>
          </p:cNvPr>
          <p:cNvSpPr>
            <a:spLocks noGrp="1"/>
          </p:cNvSpPr>
          <p:nvPr>
            <p:ph type="dt" sz="half" idx="2"/>
          </p:nvPr>
        </p:nvSpPr>
        <p:spPr>
          <a:xfrm>
            <a:off x="489600" y="6078561"/>
            <a:ext cx="940616" cy="365125"/>
          </a:xfrm>
        </p:spPr>
        <p:txBody>
          <a:bodyPr/>
          <a:lstStyle/>
          <a:p>
            <a:fld id="{5741E6A1-AAC7-492C-BAFD-4B1D46D9156A}" type="datetime1">
              <a:rPr lang="nl-NL" smtClean="0"/>
              <a:t>26-8-2021</a:t>
            </a:fld>
            <a:endParaRPr lang="nl-NL"/>
          </a:p>
        </p:txBody>
      </p:sp>
      <p:sp>
        <p:nvSpPr>
          <p:cNvPr id="4" name="Slide Number Placeholder 2">
            <a:extLst>
              <a:ext uri="{FF2B5EF4-FFF2-40B4-BE49-F238E27FC236}">
                <a16:creationId xmlns:a16="http://schemas.microsoft.com/office/drawing/2014/main" id="{5B1C4969-8B23-458E-B095-08F2F361A075}"/>
              </a:ext>
            </a:extLst>
          </p:cNvPr>
          <p:cNvSpPr txBox="1">
            <a:spLocks/>
          </p:cNvSpPr>
          <p:nvPr/>
        </p:nvSpPr>
        <p:spPr>
          <a:xfrm>
            <a:off x="193296" y="6187387"/>
            <a:ext cx="1791889" cy="25985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4AE559-C13F-42F9-9119-91A8BAF7C68F}" type="slidenum">
              <a:rPr kumimoji="0" lang="nl-NL" sz="72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NL" sz="72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Rectangle: Rounded Corners 91">
            <a:extLst>
              <a:ext uri="{FF2B5EF4-FFF2-40B4-BE49-F238E27FC236}">
                <a16:creationId xmlns:a16="http://schemas.microsoft.com/office/drawing/2014/main" id="{4E71E045-ED17-4A62-952C-C1376CBC9062}"/>
              </a:ext>
            </a:extLst>
          </p:cNvPr>
          <p:cNvSpPr/>
          <p:nvPr/>
        </p:nvSpPr>
        <p:spPr>
          <a:xfrm>
            <a:off x="7534608" y="345016"/>
            <a:ext cx="3739804" cy="1211642"/>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b="1" dirty="0">
                <a:solidFill>
                  <a:schemeClr val="bg1"/>
                </a:solidFill>
              </a:rPr>
              <a:t>STAKEHOLDER ENGAGEMENT</a:t>
            </a:r>
          </a:p>
          <a:p>
            <a:pPr algn="ctr">
              <a:defRPr/>
            </a:pPr>
            <a:endParaRPr lang="en-GB" sz="1400" b="1" dirty="0">
              <a:solidFill>
                <a:schemeClr val="bg1"/>
              </a:solidFill>
            </a:endParaRPr>
          </a:p>
          <a:p>
            <a:pPr algn="ctr">
              <a:defRPr/>
            </a:pPr>
            <a:endParaRPr lang="en-GB" sz="1400" b="1" dirty="0">
              <a:solidFill>
                <a:schemeClr val="bg1"/>
              </a:solidFill>
            </a:endParaRPr>
          </a:p>
          <a:p>
            <a:pPr algn="ctr">
              <a:defRPr/>
            </a:pPr>
            <a:endParaRPr lang="LID4096" sz="1400" b="1" dirty="0">
              <a:solidFill>
                <a:schemeClr val="bg1"/>
              </a:solidFill>
            </a:endParaRPr>
          </a:p>
        </p:txBody>
      </p:sp>
      <p:sp>
        <p:nvSpPr>
          <p:cNvPr id="6" name="Rectangle: Rounded Corners 98">
            <a:extLst>
              <a:ext uri="{FF2B5EF4-FFF2-40B4-BE49-F238E27FC236}">
                <a16:creationId xmlns:a16="http://schemas.microsoft.com/office/drawing/2014/main" id="{1B4D9057-FE7E-458A-B902-F71429819B62}"/>
              </a:ext>
            </a:extLst>
          </p:cNvPr>
          <p:cNvSpPr/>
          <p:nvPr/>
        </p:nvSpPr>
        <p:spPr>
          <a:xfrm>
            <a:off x="4938742" y="339198"/>
            <a:ext cx="1655756" cy="5862716"/>
          </a:xfrm>
          <a:prstGeom prst="roundRect">
            <a:avLst>
              <a:gd name="adj" fmla="val 0"/>
            </a:avLst>
          </a:prstGeom>
          <a:solidFill>
            <a:srgbClr val="2980E6">
              <a:lumMod val="20000"/>
              <a:lumOff val="80000"/>
            </a:srgbClr>
          </a:solidFill>
          <a:ln w="57150" cap="flat" cmpd="sng" algn="ctr">
            <a:solidFill>
              <a:srgbClr val="C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400" b="1" dirty="0">
                <a:solidFill>
                  <a:srgbClr val="002873"/>
                </a:solidFill>
              </a:rPr>
              <a:t>TRUST</a:t>
            </a: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en-GB" sz="1400" b="1" dirty="0">
              <a:solidFill>
                <a:srgbClr val="002873"/>
              </a:solidFill>
            </a:endParaRPr>
          </a:p>
          <a:p>
            <a:pPr algn="ctr">
              <a:defRPr/>
            </a:pPr>
            <a:endParaRPr lang="LID4096" sz="1400" b="1" dirty="0">
              <a:solidFill>
                <a:srgbClr val="002873"/>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srgbClr val="FFFFFF"/>
              </a:solidFill>
              <a:effectLst/>
              <a:uLnTx/>
              <a:uFillTx/>
              <a:latin typeface="Museo Sans 300"/>
              <a:ea typeface="+mn-ea"/>
              <a:cs typeface="+mn-cs"/>
            </a:endParaRPr>
          </a:p>
        </p:txBody>
      </p:sp>
      <p:sp>
        <p:nvSpPr>
          <p:cNvPr id="7" name="Rectangle: Rounded Corners 103">
            <a:extLst>
              <a:ext uri="{FF2B5EF4-FFF2-40B4-BE49-F238E27FC236}">
                <a16:creationId xmlns:a16="http://schemas.microsoft.com/office/drawing/2014/main" id="{D3063095-6C1C-45DD-BAAE-72BEF26349A7}"/>
              </a:ext>
            </a:extLst>
          </p:cNvPr>
          <p:cNvSpPr/>
          <p:nvPr/>
        </p:nvSpPr>
        <p:spPr>
          <a:xfrm>
            <a:off x="194986" y="5009885"/>
            <a:ext cx="4381856" cy="1177502"/>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GB" sz="1600" b="1" dirty="0">
                <a:solidFill>
                  <a:schemeClr val="bg1"/>
                </a:solidFill>
              </a:rPr>
              <a:t>PLATFORM </a:t>
            </a:r>
          </a:p>
          <a:p>
            <a:pPr lvl="0">
              <a:defRPr/>
            </a:pPr>
            <a:r>
              <a:rPr lang="en-GB" sz="1600" b="1" dirty="0">
                <a:solidFill>
                  <a:schemeClr val="bg1"/>
                </a:solidFill>
              </a:rPr>
              <a:t>TECHNICAL </a:t>
            </a:r>
          </a:p>
          <a:p>
            <a:pPr lvl="0">
              <a:defRPr/>
            </a:pPr>
            <a:r>
              <a:rPr lang="en-GB" sz="1600" b="1" dirty="0">
                <a:solidFill>
                  <a:schemeClr val="bg1"/>
                </a:solidFill>
              </a:rPr>
              <a:t>CAPABILITIES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LID4096" sz="1600" b="0" i="0" u="none" strike="noStrike" kern="1200" cap="none" spc="0" normalizeH="0" baseline="0" noProof="0" dirty="0">
              <a:ln>
                <a:noFill/>
              </a:ln>
              <a:solidFill>
                <a:schemeClr val="bg1"/>
              </a:solidFill>
              <a:effectLst/>
              <a:uLnTx/>
              <a:uFillTx/>
              <a:latin typeface="Museo Sans 300"/>
              <a:ea typeface="+mn-ea"/>
              <a:cs typeface="+mn-cs"/>
            </a:endParaRPr>
          </a:p>
        </p:txBody>
      </p:sp>
      <p:cxnSp>
        <p:nvCxnSpPr>
          <p:cNvPr id="8" name="Straight Arrow Connector 7">
            <a:extLst>
              <a:ext uri="{FF2B5EF4-FFF2-40B4-BE49-F238E27FC236}">
                <a16:creationId xmlns:a16="http://schemas.microsoft.com/office/drawing/2014/main" id="{C0E568F8-D536-489F-ADD3-D8A5B9B3BFA4}"/>
              </a:ext>
            </a:extLst>
          </p:cNvPr>
          <p:cNvCxnSpPr>
            <a:cxnSpLocks/>
            <a:stCxn id="17" idx="3"/>
          </p:cNvCxnSpPr>
          <p:nvPr/>
        </p:nvCxnSpPr>
        <p:spPr>
          <a:xfrm>
            <a:off x="4576842" y="4330040"/>
            <a:ext cx="397658" cy="0"/>
          </a:xfrm>
          <a:prstGeom prst="straightConnector1">
            <a:avLst/>
          </a:prstGeom>
          <a:noFill/>
          <a:ln w="28575" cap="flat" cmpd="sng" algn="ctr">
            <a:solidFill>
              <a:srgbClr val="002873"/>
            </a:solidFill>
            <a:prstDash val="solid"/>
            <a:miter lim="800000"/>
            <a:tailEnd type="triangle"/>
          </a:ln>
          <a:effectLst/>
        </p:spPr>
      </p:cxnSp>
      <p:cxnSp>
        <p:nvCxnSpPr>
          <p:cNvPr id="9" name="Straight Arrow Connector 8">
            <a:extLst>
              <a:ext uri="{FF2B5EF4-FFF2-40B4-BE49-F238E27FC236}">
                <a16:creationId xmlns:a16="http://schemas.microsoft.com/office/drawing/2014/main" id="{3F8A9CF1-4FDF-45CD-9191-8BB00DB25A7C}"/>
              </a:ext>
            </a:extLst>
          </p:cNvPr>
          <p:cNvCxnSpPr>
            <a:cxnSpLocks/>
            <a:stCxn id="24" idx="3"/>
          </p:cNvCxnSpPr>
          <p:nvPr/>
        </p:nvCxnSpPr>
        <p:spPr>
          <a:xfrm>
            <a:off x="4578534" y="2487415"/>
            <a:ext cx="360208" cy="0"/>
          </a:xfrm>
          <a:prstGeom prst="straightConnector1">
            <a:avLst/>
          </a:prstGeom>
          <a:noFill/>
          <a:ln w="28575" cap="flat" cmpd="sng" algn="ctr">
            <a:solidFill>
              <a:srgbClr val="002873"/>
            </a:solidFill>
            <a:prstDash val="solid"/>
            <a:miter lim="800000"/>
            <a:tailEnd type="triangle"/>
          </a:ln>
          <a:effectLst/>
        </p:spPr>
      </p:cxnSp>
      <p:sp>
        <p:nvSpPr>
          <p:cNvPr id="10" name="Rectangle: Rounded Corners 110">
            <a:extLst>
              <a:ext uri="{FF2B5EF4-FFF2-40B4-BE49-F238E27FC236}">
                <a16:creationId xmlns:a16="http://schemas.microsoft.com/office/drawing/2014/main" id="{20E8BCEA-4DDC-4830-9711-A76568D2C204}"/>
              </a:ext>
            </a:extLst>
          </p:cNvPr>
          <p:cNvSpPr/>
          <p:nvPr/>
        </p:nvSpPr>
        <p:spPr>
          <a:xfrm>
            <a:off x="193296" y="339197"/>
            <a:ext cx="4385238" cy="942049"/>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PLATFORM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Museo Sans 300"/>
                <a:ea typeface="+mn-ea"/>
                <a:cs typeface="+mn-cs"/>
              </a:rPr>
              <a:t>L</a:t>
            </a:r>
            <a:endParaRPr kumimoji="0" lang="LID4096" sz="1400" b="0" i="0" u="none" strike="noStrike" kern="1200" cap="none" spc="0" normalizeH="0" baseline="0" noProof="0" dirty="0">
              <a:ln>
                <a:noFill/>
              </a:ln>
              <a:solidFill>
                <a:schemeClr val="bg1"/>
              </a:solidFill>
              <a:effectLst/>
              <a:uLnTx/>
              <a:uFillTx/>
              <a:latin typeface="Museo Sans 300"/>
              <a:ea typeface="+mn-ea"/>
              <a:cs typeface="+mn-cs"/>
            </a:endParaRPr>
          </a:p>
        </p:txBody>
      </p:sp>
      <p:sp>
        <p:nvSpPr>
          <p:cNvPr id="11" name="Rectangle: Rounded Corners 111">
            <a:extLst>
              <a:ext uri="{FF2B5EF4-FFF2-40B4-BE49-F238E27FC236}">
                <a16:creationId xmlns:a16="http://schemas.microsoft.com/office/drawing/2014/main" id="{03092D4D-91E7-499E-A94F-EC4C1B80A4AA}"/>
              </a:ext>
            </a:extLst>
          </p:cNvPr>
          <p:cNvSpPr/>
          <p:nvPr/>
        </p:nvSpPr>
        <p:spPr>
          <a:xfrm>
            <a:off x="7121724" y="2151449"/>
            <a:ext cx="1316282" cy="2238214"/>
          </a:xfrm>
          <a:prstGeom prst="roundRect">
            <a:avLst>
              <a:gd name="adj" fmla="val 0"/>
            </a:avLst>
          </a:prstGeom>
          <a:solidFill>
            <a:srgbClr val="2980E6">
              <a:lumMod val="20000"/>
              <a:lumOff val="80000"/>
            </a:srgbClr>
          </a:solidFill>
          <a:ln w="12700" cap="flat" cmpd="sng" algn="ctr">
            <a:solidFill>
              <a:srgbClr val="FFFFFF">
                <a:lumMod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873"/>
                </a:solidFill>
                <a:effectLst/>
                <a:uLnTx/>
                <a:uFillTx/>
                <a:latin typeface="Museo Sans 300"/>
                <a:ea typeface="+mn-ea"/>
                <a:cs typeface="+mn-cs"/>
              </a:rPr>
              <a:t>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873"/>
                </a:solidFill>
                <a:effectLst/>
                <a:uLnTx/>
                <a:uFillTx/>
                <a:latin typeface="Museo Sans 300"/>
                <a:ea typeface="+mn-ea"/>
                <a:cs typeface="+mn-cs"/>
              </a:rPr>
              <a:t>ADOPTION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1" i="0" u="none" strike="noStrike" kern="1200" cap="none" spc="0" normalizeH="0" baseline="0" noProof="0" dirty="0">
              <a:ln>
                <a:noFill/>
              </a:ln>
              <a:solidFill>
                <a:srgbClr val="002873"/>
              </a:solidFill>
              <a:effectLst/>
              <a:uLnTx/>
              <a:uFillTx/>
              <a:latin typeface="Museo Sans 300"/>
              <a:ea typeface="+mn-ea"/>
              <a:cs typeface="+mn-cs"/>
            </a:endParaRPr>
          </a:p>
        </p:txBody>
      </p:sp>
      <p:cxnSp>
        <p:nvCxnSpPr>
          <p:cNvPr id="12" name="Straight Arrow Connector 11">
            <a:extLst>
              <a:ext uri="{FF2B5EF4-FFF2-40B4-BE49-F238E27FC236}">
                <a16:creationId xmlns:a16="http://schemas.microsoft.com/office/drawing/2014/main" id="{30654D8C-012C-4E6C-A6FA-C483B9B41E6F}"/>
              </a:ext>
            </a:extLst>
          </p:cNvPr>
          <p:cNvCxnSpPr>
            <a:cxnSpLocks/>
            <a:stCxn id="6" idx="3"/>
            <a:endCxn id="11" idx="1"/>
          </p:cNvCxnSpPr>
          <p:nvPr/>
        </p:nvCxnSpPr>
        <p:spPr>
          <a:xfrm>
            <a:off x="6594498" y="3270556"/>
            <a:ext cx="527226" cy="0"/>
          </a:xfrm>
          <a:prstGeom prst="straightConnector1">
            <a:avLst/>
          </a:prstGeom>
          <a:noFill/>
          <a:ln w="28575" cap="flat" cmpd="sng" algn="ctr">
            <a:solidFill>
              <a:srgbClr val="002873"/>
            </a:solidFill>
            <a:prstDash val="solid"/>
            <a:miter lim="800000"/>
            <a:tailEnd type="triangle"/>
          </a:ln>
          <a:effectLst/>
        </p:spPr>
      </p:cxnSp>
      <p:cxnSp>
        <p:nvCxnSpPr>
          <p:cNvPr id="13" name="Straight Arrow Connector 12">
            <a:extLst>
              <a:ext uri="{FF2B5EF4-FFF2-40B4-BE49-F238E27FC236}">
                <a16:creationId xmlns:a16="http://schemas.microsoft.com/office/drawing/2014/main" id="{9BE9E5A7-EB10-4C48-8D10-5050C795E29D}"/>
              </a:ext>
            </a:extLst>
          </p:cNvPr>
          <p:cNvCxnSpPr>
            <a:cxnSpLocks/>
          </p:cNvCxnSpPr>
          <p:nvPr/>
        </p:nvCxnSpPr>
        <p:spPr>
          <a:xfrm>
            <a:off x="8676848" y="1556658"/>
            <a:ext cx="0" cy="1748124"/>
          </a:xfrm>
          <a:prstGeom prst="straightConnector1">
            <a:avLst/>
          </a:prstGeom>
          <a:noFill/>
          <a:ln w="28575" cap="flat" cmpd="sng" algn="ctr">
            <a:solidFill>
              <a:srgbClr val="002873"/>
            </a:solidFill>
            <a:prstDash val="solid"/>
            <a:miter lim="800000"/>
            <a:tailEnd type="triangle"/>
          </a:ln>
          <a:effectLst/>
        </p:spPr>
      </p:cxnSp>
      <p:sp>
        <p:nvSpPr>
          <p:cNvPr id="14" name="Rectangle: Rounded Corners 118">
            <a:extLst>
              <a:ext uri="{FF2B5EF4-FFF2-40B4-BE49-F238E27FC236}">
                <a16:creationId xmlns:a16="http://schemas.microsoft.com/office/drawing/2014/main" id="{DF831509-C975-4E74-871C-380518D70805}"/>
              </a:ext>
            </a:extLst>
          </p:cNvPr>
          <p:cNvSpPr/>
          <p:nvPr/>
        </p:nvSpPr>
        <p:spPr>
          <a:xfrm>
            <a:off x="7531949" y="5246942"/>
            <a:ext cx="3742462" cy="941756"/>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TRIPLE HELIX 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EXPERIENCE</a:t>
            </a:r>
            <a:endParaRPr kumimoji="0" lang="LID4096" sz="1400" b="1" i="0" u="none" strike="noStrike" kern="1200" cap="none" spc="0" normalizeH="0" baseline="0" noProof="0" dirty="0">
              <a:ln>
                <a:noFill/>
              </a:ln>
              <a:solidFill>
                <a:schemeClr val="bg1"/>
              </a:solidFill>
              <a:effectLst/>
              <a:uLnTx/>
              <a:uFillTx/>
              <a:latin typeface="Museo Sans 300"/>
              <a:ea typeface="+mn-ea"/>
              <a:cs typeface="+mn-cs"/>
            </a:endParaRPr>
          </a:p>
        </p:txBody>
      </p:sp>
      <p:sp>
        <p:nvSpPr>
          <p:cNvPr id="15" name="Rectangle: Rounded Corners 125">
            <a:extLst>
              <a:ext uri="{FF2B5EF4-FFF2-40B4-BE49-F238E27FC236}">
                <a16:creationId xmlns:a16="http://schemas.microsoft.com/office/drawing/2014/main" id="{4F2BB702-313A-4B90-8398-836DEEF05DFB}"/>
              </a:ext>
            </a:extLst>
          </p:cNvPr>
          <p:cNvSpPr/>
          <p:nvPr/>
        </p:nvSpPr>
        <p:spPr>
          <a:xfrm>
            <a:off x="10662646" y="2151449"/>
            <a:ext cx="1280800" cy="2238214"/>
          </a:xfrm>
          <a:prstGeom prst="roundRect">
            <a:avLst>
              <a:gd name="adj" fmla="val 0"/>
            </a:avLst>
          </a:prstGeom>
          <a:solidFill>
            <a:srgbClr val="2980E6">
              <a:lumMod val="60000"/>
              <a:lumOff val="40000"/>
            </a:srgbClr>
          </a:solidFill>
          <a:ln w="12700" cap="flat" cmpd="sng" algn="ctr">
            <a:solidFill>
              <a:srgbClr val="FFFFFF">
                <a:lumMod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Museo Sans 300"/>
                <a:ea typeface="+mn-ea"/>
                <a:cs typeface="+mn-cs"/>
              </a:rPr>
              <a:t>VALUE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useo Sans 300"/>
              </a:rPr>
              <a:t>CREATION</a:t>
            </a: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600" b="1" i="0" u="none" strike="noStrike" kern="1200" cap="none" spc="0" normalizeH="0" baseline="0" noProof="0" dirty="0">
              <a:ln>
                <a:noFill/>
              </a:ln>
              <a:solidFill>
                <a:schemeClr val="bg1"/>
              </a:solidFill>
              <a:effectLst/>
              <a:uLnTx/>
              <a:uFillTx/>
              <a:latin typeface="Museo Sans 300"/>
              <a:ea typeface="+mn-ea"/>
              <a:cs typeface="+mn-cs"/>
            </a:endParaRPr>
          </a:p>
        </p:txBody>
      </p:sp>
      <p:cxnSp>
        <p:nvCxnSpPr>
          <p:cNvPr id="16" name="Straight Arrow Connector 15">
            <a:extLst>
              <a:ext uri="{FF2B5EF4-FFF2-40B4-BE49-F238E27FC236}">
                <a16:creationId xmlns:a16="http://schemas.microsoft.com/office/drawing/2014/main" id="{0B6298EA-5B15-4EE5-A8D8-8E8365696D3B}"/>
              </a:ext>
            </a:extLst>
          </p:cNvPr>
          <p:cNvCxnSpPr>
            <a:cxnSpLocks/>
          </p:cNvCxnSpPr>
          <p:nvPr/>
        </p:nvCxnSpPr>
        <p:spPr>
          <a:xfrm flipV="1">
            <a:off x="9229839" y="3187220"/>
            <a:ext cx="478151" cy="2"/>
          </a:xfrm>
          <a:prstGeom prst="straightConnector1">
            <a:avLst/>
          </a:prstGeom>
          <a:noFill/>
          <a:ln w="28575" cap="flat" cmpd="sng" algn="ctr">
            <a:solidFill>
              <a:srgbClr val="002873"/>
            </a:solidFill>
            <a:prstDash val="solid"/>
            <a:miter lim="800000"/>
            <a:tailEnd type="triangle"/>
          </a:ln>
          <a:effectLst/>
        </p:spPr>
      </p:cxnSp>
      <p:sp>
        <p:nvSpPr>
          <p:cNvPr id="17" name="Rectangle: Rounded Corners 128">
            <a:extLst>
              <a:ext uri="{FF2B5EF4-FFF2-40B4-BE49-F238E27FC236}">
                <a16:creationId xmlns:a16="http://schemas.microsoft.com/office/drawing/2014/main" id="{1773BE10-CA11-4893-8865-ABFCB631B40A}"/>
              </a:ext>
            </a:extLst>
          </p:cNvPr>
          <p:cNvSpPr/>
          <p:nvPr/>
        </p:nvSpPr>
        <p:spPr>
          <a:xfrm>
            <a:off x="193295" y="3704087"/>
            <a:ext cx="4383547" cy="1251906"/>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PLATFORM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MANAGER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ORGANIZATIONAL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CAPABILITIES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p:txBody>
      </p:sp>
      <p:cxnSp>
        <p:nvCxnSpPr>
          <p:cNvPr id="18" name="Straight Arrow Connector 17">
            <a:extLst>
              <a:ext uri="{FF2B5EF4-FFF2-40B4-BE49-F238E27FC236}">
                <a16:creationId xmlns:a16="http://schemas.microsoft.com/office/drawing/2014/main" id="{BA41DD2D-94A9-4691-9771-99FB114DE373}"/>
              </a:ext>
            </a:extLst>
          </p:cNvPr>
          <p:cNvCxnSpPr>
            <a:cxnSpLocks/>
            <a:stCxn id="10" idx="3"/>
          </p:cNvCxnSpPr>
          <p:nvPr/>
        </p:nvCxnSpPr>
        <p:spPr>
          <a:xfrm>
            <a:off x="4578534" y="810222"/>
            <a:ext cx="360208" cy="0"/>
          </a:xfrm>
          <a:prstGeom prst="straightConnector1">
            <a:avLst/>
          </a:prstGeom>
          <a:noFill/>
          <a:ln w="28575" cap="flat" cmpd="sng" algn="ctr">
            <a:solidFill>
              <a:srgbClr val="002873"/>
            </a:solidFill>
            <a:prstDash val="solid"/>
            <a:miter lim="800000"/>
            <a:tailEnd type="triangle"/>
          </a:ln>
          <a:effectLst/>
        </p:spPr>
      </p:cxnSp>
      <p:sp>
        <p:nvSpPr>
          <p:cNvPr id="19" name="Rectangle: Rounded Corners 111">
            <a:extLst>
              <a:ext uri="{FF2B5EF4-FFF2-40B4-BE49-F238E27FC236}">
                <a16:creationId xmlns:a16="http://schemas.microsoft.com/office/drawing/2014/main" id="{A8EA0444-1566-4D8D-B2AE-A4D120CB4EFB}"/>
              </a:ext>
            </a:extLst>
          </p:cNvPr>
          <p:cNvSpPr/>
          <p:nvPr/>
        </p:nvSpPr>
        <p:spPr>
          <a:xfrm>
            <a:off x="8918114" y="2151449"/>
            <a:ext cx="1316282" cy="2238214"/>
          </a:xfrm>
          <a:prstGeom prst="roundRect">
            <a:avLst>
              <a:gd name="adj" fmla="val 0"/>
            </a:avLst>
          </a:prstGeom>
          <a:solidFill>
            <a:srgbClr val="2980E6">
              <a:lumMod val="20000"/>
              <a:lumOff val="80000"/>
            </a:srgbClr>
          </a:solidFill>
          <a:ln w="12700" cap="flat" cmpd="sng" algn="ctr">
            <a:solidFill>
              <a:srgbClr val="FFFFFF">
                <a:lumMod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873"/>
                </a:solidFill>
                <a:effectLst/>
                <a:uLnTx/>
                <a:uFillTx/>
                <a:latin typeface="Museo Sans 300"/>
                <a:ea typeface="+mn-ea"/>
                <a:cs typeface="+mn-cs"/>
              </a:rPr>
              <a:t>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873"/>
                </a:solidFill>
                <a:effectLst/>
                <a:uLnTx/>
                <a:uFillTx/>
                <a:latin typeface="Museo Sans 300"/>
                <a:ea typeface="+mn-ea"/>
                <a:cs typeface="+mn-cs"/>
              </a:rPr>
              <a:t>USE</a:t>
            </a: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2873"/>
              </a:solidFill>
              <a:latin typeface="Museo Sans 30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873"/>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1" i="0" u="none" strike="noStrike" kern="1200" cap="none" spc="0" normalizeH="0" baseline="0" noProof="0" dirty="0">
              <a:ln>
                <a:noFill/>
              </a:ln>
              <a:solidFill>
                <a:srgbClr val="002873"/>
              </a:solidFill>
              <a:effectLst/>
              <a:uLnTx/>
              <a:uFillTx/>
              <a:latin typeface="Museo Sans 300"/>
              <a:ea typeface="+mn-ea"/>
              <a:cs typeface="+mn-cs"/>
            </a:endParaRPr>
          </a:p>
        </p:txBody>
      </p:sp>
      <p:cxnSp>
        <p:nvCxnSpPr>
          <p:cNvPr id="20" name="Straight Arrow Connector 19">
            <a:extLst>
              <a:ext uri="{FF2B5EF4-FFF2-40B4-BE49-F238E27FC236}">
                <a16:creationId xmlns:a16="http://schemas.microsoft.com/office/drawing/2014/main" id="{A4C6760B-2807-4943-98E4-DE943285DEAF}"/>
              </a:ext>
            </a:extLst>
          </p:cNvPr>
          <p:cNvCxnSpPr>
            <a:cxnSpLocks/>
            <a:stCxn id="11" idx="3"/>
            <a:endCxn id="19" idx="1"/>
          </p:cNvCxnSpPr>
          <p:nvPr/>
        </p:nvCxnSpPr>
        <p:spPr>
          <a:xfrm>
            <a:off x="8438006" y="3270556"/>
            <a:ext cx="480108" cy="0"/>
          </a:xfrm>
          <a:prstGeom prst="straightConnector1">
            <a:avLst/>
          </a:prstGeom>
          <a:noFill/>
          <a:ln w="28575" cap="flat" cmpd="sng" algn="ctr">
            <a:solidFill>
              <a:srgbClr val="002873"/>
            </a:solidFill>
            <a:prstDash val="solid"/>
            <a:miter lim="800000"/>
            <a:tailEnd type="triangle"/>
          </a:ln>
          <a:effectLst/>
        </p:spPr>
      </p:cxnSp>
      <p:cxnSp>
        <p:nvCxnSpPr>
          <p:cNvPr id="21" name="Straight Arrow Connector 20">
            <a:extLst>
              <a:ext uri="{FF2B5EF4-FFF2-40B4-BE49-F238E27FC236}">
                <a16:creationId xmlns:a16="http://schemas.microsoft.com/office/drawing/2014/main" id="{E6B4C44F-91DB-4277-91FA-61F17025E8A9}"/>
              </a:ext>
            </a:extLst>
          </p:cNvPr>
          <p:cNvCxnSpPr>
            <a:cxnSpLocks/>
            <a:stCxn id="19" idx="3"/>
            <a:endCxn id="15" idx="1"/>
          </p:cNvCxnSpPr>
          <p:nvPr/>
        </p:nvCxnSpPr>
        <p:spPr>
          <a:xfrm>
            <a:off x="10234396" y="3270556"/>
            <a:ext cx="428250" cy="0"/>
          </a:xfrm>
          <a:prstGeom prst="straightConnector1">
            <a:avLst/>
          </a:prstGeom>
          <a:noFill/>
          <a:ln w="28575" cap="flat" cmpd="sng" algn="ctr">
            <a:solidFill>
              <a:srgbClr val="002873"/>
            </a:solidFill>
            <a:prstDash val="solid"/>
            <a:miter lim="800000"/>
            <a:tailEnd type="triangle"/>
          </a:ln>
          <a:effectLst/>
        </p:spPr>
      </p:cxnSp>
      <p:cxnSp>
        <p:nvCxnSpPr>
          <p:cNvPr id="22" name="Straight Arrow Connector 21">
            <a:extLst>
              <a:ext uri="{FF2B5EF4-FFF2-40B4-BE49-F238E27FC236}">
                <a16:creationId xmlns:a16="http://schemas.microsoft.com/office/drawing/2014/main" id="{F0AAB858-208F-4B09-BD55-925004CD3970}"/>
              </a:ext>
            </a:extLst>
          </p:cNvPr>
          <p:cNvCxnSpPr>
            <a:cxnSpLocks/>
          </p:cNvCxnSpPr>
          <p:nvPr/>
        </p:nvCxnSpPr>
        <p:spPr>
          <a:xfrm>
            <a:off x="10405890" y="1593213"/>
            <a:ext cx="0" cy="1677343"/>
          </a:xfrm>
          <a:prstGeom prst="straightConnector1">
            <a:avLst/>
          </a:prstGeom>
          <a:noFill/>
          <a:ln w="28575" cap="flat" cmpd="sng" algn="ctr">
            <a:solidFill>
              <a:srgbClr val="002873"/>
            </a:solidFill>
            <a:prstDash val="solid"/>
            <a:miter lim="800000"/>
            <a:tailEnd type="triangle"/>
          </a:ln>
          <a:effectLst/>
        </p:spPr>
      </p:cxnSp>
      <p:cxnSp>
        <p:nvCxnSpPr>
          <p:cNvPr id="23" name="Straight Arrow Connector 22">
            <a:extLst>
              <a:ext uri="{FF2B5EF4-FFF2-40B4-BE49-F238E27FC236}">
                <a16:creationId xmlns:a16="http://schemas.microsoft.com/office/drawing/2014/main" id="{949C829F-1192-494D-B3ED-D1EB16887CA8}"/>
              </a:ext>
            </a:extLst>
          </p:cNvPr>
          <p:cNvCxnSpPr>
            <a:cxnSpLocks/>
            <a:stCxn id="7" idx="3"/>
          </p:cNvCxnSpPr>
          <p:nvPr/>
        </p:nvCxnSpPr>
        <p:spPr>
          <a:xfrm>
            <a:off x="4576842" y="5598636"/>
            <a:ext cx="397658" cy="0"/>
          </a:xfrm>
          <a:prstGeom prst="straightConnector1">
            <a:avLst/>
          </a:prstGeom>
          <a:noFill/>
          <a:ln w="28575" cap="flat" cmpd="sng" algn="ctr">
            <a:solidFill>
              <a:srgbClr val="002873"/>
            </a:solidFill>
            <a:prstDash val="solid"/>
            <a:miter lim="800000"/>
            <a:tailEnd type="triangle"/>
          </a:ln>
          <a:effectLst/>
        </p:spPr>
      </p:cxnSp>
      <p:sp>
        <p:nvSpPr>
          <p:cNvPr id="24" name="Rectangle: Rounded Corners 128">
            <a:extLst>
              <a:ext uri="{FF2B5EF4-FFF2-40B4-BE49-F238E27FC236}">
                <a16:creationId xmlns:a16="http://schemas.microsoft.com/office/drawing/2014/main" id="{4F55BEBD-ED40-4890-A75F-7DA14DDE7305}"/>
              </a:ext>
            </a:extLst>
          </p:cNvPr>
          <p:cNvSpPr/>
          <p:nvPr/>
        </p:nvSpPr>
        <p:spPr>
          <a:xfrm>
            <a:off x="194986" y="1337234"/>
            <a:ext cx="4383548" cy="2300362"/>
          </a:xfrm>
          <a:prstGeom prst="roundRect">
            <a:avLst>
              <a:gd name="adj" fmla="val 0"/>
            </a:avLst>
          </a:prstGeom>
          <a:solidFill>
            <a:srgbClr val="2980E6">
              <a:lumMod val="60000"/>
              <a:lumOff val="40000"/>
            </a:srgbClr>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b="1" dirty="0">
              <a:solidFill>
                <a:schemeClr val="bg1"/>
              </a:solidFill>
              <a:latin typeface="Museo Sans 30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PLATFORM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useo Sans 300"/>
                <a:ea typeface="+mn-ea"/>
                <a:cs typeface="+mn-cs"/>
              </a:rPr>
              <a:t>GOVERNANCE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Museo Sans 300"/>
              <a:ea typeface="+mn-ea"/>
              <a:cs typeface="+mn-cs"/>
            </a:endParaRPr>
          </a:p>
        </p:txBody>
      </p:sp>
      <p:sp>
        <p:nvSpPr>
          <p:cNvPr id="25" name="Rectangle 24">
            <a:extLst>
              <a:ext uri="{FF2B5EF4-FFF2-40B4-BE49-F238E27FC236}">
                <a16:creationId xmlns:a16="http://schemas.microsoft.com/office/drawing/2014/main" id="{5C58549F-2726-49EF-8AED-03C22D92AF13}"/>
              </a:ext>
            </a:extLst>
          </p:cNvPr>
          <p:cNvSpPr/>
          <p:nvPr/>
        </p:nvSpPr>
        <p:spPr>
          <a:xfrm>
            <a:off x="1695936" y="1434748"/>
            <a:ext cx="1347608" cy="1365521"/>
          </a:xfrm>
          <a:prstGeom prst="rect">
            <a:avLst/>
          </a:prstGeom>
          <a:solidFill>
            <a:schemeClr val="bg1"/>
          </a:solidFill>
          <a:ln w="12700" cap="flat" cmpd="sng" algn="ctr">
            <a:solidFill>
              <a:schemeClr val="accent1">
                <a:lumMod val="50000"/>
              </a:scheme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Institutional Arrangement</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Management</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Ownership</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Financing</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2873"/>
                </a:solidFill>
                <a:latin typeface="Museo Sans 300"/>
              </a:rPr>
              <a:t>Development strategy</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26" name="Rectangle 25">
            <a:extLst>
              <a:ext uri="{FF2B5EF4-FFF2-40B4-BE49-F238E27FC236}">
                <a16:creationId xmlns:a16="http://schemas.microsoft.com/office/drawing/2014/main" id="{8725CF04-477C-449E-BFCC-797DFE763F52}"/>
              </a:ext>
            </a:extLst>
          </p:cNvPr>
          <p:cNvSpPr/>
          <p:nvPr/>
        </p:nvSpPr>
        <p:spPr>
          <a:xfrm>
            <a:off x="3121302" y="1452098"/>
            <a:ext cx="1343020" cy="968826"/>
          </a:xfrm>
          <a:prstGeom prst="rect">
            <a:avLst/>
          </a:prstGeom>
          <a:solidFill>
            <a:srgbClr val="FFFFFF"/>
          </a:solidFill>
          <a:ln w="12700" cap="flat" cmpd="sng" algn="ctr">
            <a:solidFill>
              <a:srgbClr val="002873">
                <a:shade val="50000"/>
              </a:srgbClr>
            </a:solidFill>
            <a:prstDash val="solid"/>
            <a:miter lim="800000"/>
          </a:ln>
          <a:effectLst/>
        </p:spPr>
        <p:txBody>
          <a:bodyPr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Principles</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Openness</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Interoperability</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Transparency</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27" name="Rectangle 26">
            <a:extLst>
              <a:ext uri="{FF2B5EF4-FFF2-40B4-BE49-F238E27FC236}">
                <a16:creationId xmlns:a16="http://schemas.microsoft.com/office/drawing/2014/main" id="{10390E94-7977-45FA-AEDA-279946AC7EC0}"/>
              </a:ext>
            </a:extLst>
          </p:cNvPr>
          <p:cNvSpPr/>
          <p:nvPr/>
        </p:nvSpPr>
        <p:spPr>
          <a:xfrm>
            <a:off x="1695359" y="2849675"/>
            <a:ext cx="1343020" cy="357779"/>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Revenue Model</a:t>
            </a:r>
          </a:p>
        </p:txBody>
      </p:sp>
      <p:sp>
        <p:nvSpPr>
          <p:cNvPr id="28" name="Rectangle 27">
            <a:extLst>
              <a:ext uri="{FF2B5EF4-FFF2-40B4-BE49-F238E27FC236}">
                <a16:creationId xmlns:a16="http://schemas.microsoft.com/office/drawing/2014/main" id="{28CA14C7-1397-4A84-85AE-9952B4CB33A1}"/>
              </a:ext>
            </a:extLst>
          </p:cNvPr>
          <p:cNvSpPr/>
          <p:nvPr/>
        </p:nvSpPr>
        <p:spPr>
          <a:xfrm>
            <a:off x="3121302" y="2487415"/>
            <a:ext cx="1343020" cy="1109070"/>
          </a:xfrm>
          <a:prstGeom prst="rect">
            <a:avLst/>
          </a:prstGeom>
          <a:solidFill>
            <a:srgbClr val="FFFFFF"/>
          </a:solidFill>
          <a:ln w="12700" cap="flat" cmpd="sng" algn="ctr">
            <a:solidFill>
              <a:srgbClr val="002873">
                <a:shade val="50000"/>
              </a:srgbClr>
            </a:solidFill>
            <a:prstDash val="solid"/>
            <a:miter lim="800000"/>
          </a:ln>
          <a:effectLst/>
        </p:spPr>
        <p:txBody>
          <a:bodyPr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873"/>
                </a:solidFill>
                <a:latin typeface="Museo Sans 300"/>
              </a:rPr>
              <a:t>Control</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Gatekeeping</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Process Control</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Shared norms and values</a:t>
            </a:r>
          </a:p>
        </p:txBody>
      </p:sp>
      <p:sp>
        <p:nvSpPr>
          <p:cNvPr id="29" name="Rectangle 28">
            <a:extLst>
              <a:ext uri="{FF2B5EF4-FFF2-40B4-BE49-F238E27FC236}">
                <a16:creationId xmlns:a16="http://schemas.microsoft.com/office/drawing/2014/main" id="{AECEAEE9-2CDD-4F2B-9903-63D1BE7C254C}"/>
              </a:ext>
            </a:extLst>
          </p:cNvPr>
          <p:cNvSpPr/>
          <p:nvPr/>
        </p:nvSpPr>
        <p:spPr>
          <a:xfrm>
            <a:off x="1695936" y="5132598"/>
            <a:ext cx="1151486" cy="45425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Data Analytics</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0" name="Rectangle 29">
            <a:extLst>
              <a:ext uri="{FF2B5EF4-FFF2-40B4-BE49-F238E27FC236}">
                <a16:creationId xmlns:a16="http://schemas.microsoft.com/office/drawing/2014/main" id="{61DDD0A2-E4E1-49FD-8E37-81BE4F55B6A8}"/>
              </a:ext>
            </a:extLst>
          </p:cNvPr>
          <p:cNvSpPr/>
          <p:nvPr/>
        </p:nvSpPr>
        <p:spPr>
          <a:xfrm>
            <a:off x="1695936" y="5653341"/>
            <a:ext cx="1151486" cy="436719"/>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Security Maintenance</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1" name="Rectangle 30">
            <a:extLst>
              <a:ext uri="{FF2B5EF4-FFF2-40B4-BE49-F238E27FC236}">
                <a16:creationId xmlns:a16="http://schemas.microsoft.com/office/drawing/2014/main" id="{B2741076-B1B1-43FF-A8D7-1EE6F275FAE3}"/>
              </a:ext>
            </a:extLst>
          </p:cNvPr>
          <p:cNvSpPr/>
          <p:nvPr/>
        </p:nvSpPr>
        <p:spPr>
          <a:xfrm>
            <a:off x="3120710" y="5143692"/>
            <a:ext cx="1343612" cy="436719"/>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Privacy Protection</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2" name="Rectangle 31">
            <a:extLst>
              <a:ext uri="{FF2B5EF4-FFF2-40B4-BE49-F238E27FC236}">
                <a16:creationId xmlns:a16="http://schemas.microsoft.com/office/drawing/2014/main" id="{5A69AAFD-7CD4-4555-AD39-0AB7E74BE7F2}"/>
              </a:ext>
            </a:extLst>
          </p:cNvPr>
          <p:cNvSpPr/>
          <p:nvPr/>
        </p:nvSpPr>
        <p:spPr>
          <a:xfrm>
            <a:off x="3120710" y="5639805"/>
            <a:ext cx="1343612" cy="441483"/>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Business Model Support Tools</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3" name="Rectangle 32">
            <a:extLst>
              <a:ext uri="{FF2B5EF4-FFF2-40B4-BE49-F238E27FC236}">
                <a16:creationId xmlns:a16="http://schemas.microsoft.com/office/drawing/2014/main" id="{FDEE9F2D-7446-4456-83B7-64A76B732E7A}"/>
              </a:ext>
            </a:extLst>
          </p:cNvPr>
          <p:cNvSpPr/>
          <p:nvPr/>
        </p:nvSpPr>
        <p:spPr>
          <a:xfrm>
            <a:off x="1695936" y="444353"/>
            <a:ext cx="2768386" cy="775496"/>
          </a:xfrm>
          <a:prstGeom prst="rect">
            <a:avLst/>
          </a:prstGeom>
          <a:solidFill>
            <a:srgbClr val="FFFFFF"/>
          </a:solidFill>
          <a:ln w="12700" cap="flat" cmpd="sng" algn="ctr">
            <a:solidFill>
              <a:srgbClr val="002873">
                <a:shade val="50000"/>
              </a:srgbClr>
            </a:solidFill>
            <a:prstDash val="solid"/>
            <a:miter lim="800000"/>
          </a:ln>
          <a:effectLst/>
        </p:spPr>
        <p:txBody>
          <a:bodyPr rIns="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8900" indent="-88900">
              <a:buFont typeface="Arial" panose="020B0604020202020204" pitchFamily="34" charset="0"/>
              <a:buChar char="•"/>
            </a:pPr>
            <a:r>
              <a:rPr lang="en-GB" sz="1200" dirty="0">
                <a:solidFill>
                  <a:schemeClr val="tx1"/>
                </a:solidFill>
              </a:rPr>
              <a:t>Services &amp; policies	</a:t>
            </a:r>
          </a:p>
          <a:p>
            <a:pPr marL="88900" indent="-88900">
              <a:buFont typeface="Arial" panose="020B0604020202020204" pitchFamily="34" charset="0"/>
              <a:buChar char="•"/>
            </a:pPr>
            <a:r>
              <a:rPr lang="en-GB" sz="1200" dirty="0">
                <a:solidFill>
                  <a:schemeClr val="tx1"/>
                </a:solidFill>
              </a:rPr>
              <a:t>Economic innovation</a:t>
            </a:r>
          </a:p>
          <a:p>
            <a:pPr marL="88900" indent="-88900">
              <a:buFont typeface="Arial" panose="020B0604020202020204" pitchFamily="34" charset="0"/>
              <a:buChar char="•"/>
            </a:pPr>
            <a:r>
              <a:rPr lang="en-GB" sz="1200" dirty="0">
                <a:solidFill>
                  <a:schemeClr val="tx1"/>
                </a:solidFill>
              </a:rPr>
              <a:t>Sustainability &amp; resilience</a:t>
            </a:r>
          </a:p>
          <a:p>
            <a:pPr marL="88900" indent="-88900">
              <a:buFont typeface="Arial" panose="020B0604020202020204" pitchFamily="34" charset="0"/>
              <a:buChar char="•"/>
            </a:pPr>
            <a:r>
              <a:rPr lang="en-GB" sz="1200" dirty="0">
                <a:solidFill>
                  <a:schemeClr val="tx1"/>
                </a:solidFill>
              </a:rPr>
              <a:t>Social innovation &amp; democracy</a:t>
            </a:r>
            <a:endParaRPr lang="LID4096" sz="1200" dirty="0">
              <a:solidFill>
                <a:schemeClr val="tx1"/>
              </a:solidFill>
            </a:endParaRPr>
          </a:p>
        </p:txBody>
      </p:sp>
      <p:sp>
        <p:nvSpPr>
          <p:cNvPr id="34" name="Rectangle 33">
            <a:extLst>
              <a:ext uri="{FF2B5EF4-FFF2-40B4-BE49-F238E27FC236}">
                <a16:creationId xmlns:a16="http://schemas.microsoft.com/office/drawing/2014/main" id="{399E7F60-9211-42F3-9DC9-414F8C20B52B}"/>
              </a:ext>
            </a:extLst>
          </p:cNvPr>
          <p:cNvSpPr/>
          <p:nvPr/>
        </p:nvSpPr>
        <p:spPr>
          <a:xfrm>
            <a:off x="1695936" y="3821669"/>
            <a:ext cx="1537421" cy="436719"/>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Cross Silo Collaboration</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5" name="Rectangle 34">
            <a:extLst>
              <a:ext uri="{FF2B5EF4-FFF2-40B4-BE49-F238E27FC236}">
                <a16:creationId xmlns:a16="http://schemas.microsoft.com/office/drawing/2014/main" id="{052E85B9-9D45-4C95-9999-D54C9AC53C2E}"/>
              </a:ext>
            </a:extLst>
          </p:cNvPr>
          <p:cNvSpPr/>
          <p:nvPr/>
        </p:nvSpPr>
        <p:spPr>
          <a:xfrm>
            <a:off x="1695936" y="4355716"/>
            <a:ext cx="1537421" cy="47300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Change management &amp; Leadership</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6" name="Rectangle 35">
            <a:extLst>
              <a:ext uri="{FF2B5EF4-FFF2-40B4-BE49-F238E27FC236}">
                <a16:creationId xmlns:a16="http://schemas.microsoft.com/office/drawing/2014/main" id="{A1BE8890-322D-43C5-93C6-860270DBFE26}"/>
              </a:ext>
            </a:extLst>
          </p:cNvPr>
          <p:cNvSpPr/>
          <p:nvPr/>
        </p:nvSpPr>
        <p:spPr>
          <a:xfrm>
            <a:off x="3320550" y="3814946"/>
            <a:ext cx="1143772" cy="44344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Ecosystem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Nurturing</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7" name="Rectangle 36">
            <a:extLst>
              <a:ext uri="{FF2B5EF4-FFF2-40B4-BE49-F238E27FC236}">
                <a16:creationId xmlns:a16="http://schemas.microsoft.com/office/drawing/2014/main" id="{F8FE1613-22FD-47C7-B5B6-5C97270D6044}"/>
              </a:ext>
            </a:extLst>
          </p:cNvPr>
          <p:cNvSpPr/>
          <p:nvPr/>
        </p:nvSpPr>
        <p:spPr>
          <a:xfrm>
            <a:off x="3320551" y="4385556"/>
            <a:ext cx="1143772" cy="435555"/>
          </a:xfrm>
          <a:prstGeom prst="rect">
            <a:avLst/>
          </a:prstGeom>
          <a:solidFill>
            <a:schemeClr val="bg1"/>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002873"/>
                </a:solidFill>
                <a:latin typeface="Museo Sans 300"/>
              </a:rPr>
              <a:t>Data quality Management</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8" name="Rectangle 37">
            <a:extLst>
              <a:ext uri="{FF2B5EF4-FFF2-40B4-BE49-F238E27FC236}">
                <a16:creationId xmlns:a16="http://schemas.microsoft.com/office/drawing/2014/main" id="{66458973-8F01-4FA4-B350-1F2B55176C8D}"/>
              </a:ext>
            </a:extLst>
          </p:cNvPr>
          <p:cNvSpPr/>
          <p:nvPr/>
        </p:nvSpPr>
        <p:spPr>
          <a:xfrm>
            <a:off x="5142580" y="1748944"/>
            <a:ext cx="1248081" cy="919198"/>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Trust in UDP Owner, Manager and Financer</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39" name="Rectangle 38">
            <a:extLst>
              <a:ext uri="{FF2B5EF4-FFF2-40B4-BE49-F238E27FC236}">
                <a16:creationId xmlns:a16="http://schemas.microsoft.com/office/drawing/2014/main" id="{630D4430-2932-44AD-955F-2629323AB341}"/>
              </a:ext>
            </a:extLst>
          </p:cNvPr>
          <p:cNvSpPr/>
          <p:nvPr/>
        </p:nvSpPr>
        <p:spPr>
          <a:xfrm>
            <a:off x="5133323" y="3160271"/>
            <a:ext cx="1266594" cy="919198"/>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Mutual Trust between Public and Private sector</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40" name="Rectangle 39">
            <a:extLst>
              <a:ext uri="{FF2B5EF4-FFF2-40B4-BE49-F238E27FC236}">
                <a16:creationId xmlns:a16="http://schemas.microsoft.com/office/drawing/2014/main" id="{C9BB9BC9-958F-48AA-BB6E-B2400D720550}"/>
              </a:ext>
            </a:extLst>
          </p:cNvPr>
          <p:cNvSpPr/>
          <p:nvPr/>
        </p:nvSpPr>
        <p:spPr>
          <a:xfrm>
            <a:off x="9585661" y="899272"/>
            <a:ext cx="1462955" cy="435555"/>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Triple Helix Collaboration</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41" name="Rectangle 40">
            <a:extLst>
              <a:ext uri="{FF2B5EF4-FFF2-40B4-BE49-F238E27FC236}">
                <a16:creationId xmlns:a16="http://schemas.microsoft.com/office/drawing/2014/main" id="{397340C8-3DB9-407B-9F04-230CAFB63C40}"/>
              </a:ext>
            </a:extLst>
          </p:cNvPr>
          <p:cNvSpPr/>
          <p:nvPr/>
        </p:nvSpPr>
        <p:spPr>
          <a:xfrm>
            <a:off x="7729061" y="900180"/>
            <a:ext cx="1462550" cy="433738"/>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Citizen Engagement</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42" name="Rectangle 41">
            <a:extLst>
              <a:ext uri="{FF2B5EF4-FFF2-40B4-BE49-F238E27FC236}">
                <a16:creationId xmlns:a16="http://schemas.microsoft.com/office/drawing/2014/main" id="{6CD384BF-BC78-4F8B-B4E5-9B6E2CD5356B}"/>
              </a:ext>
            </a:extLst>
          </p:cNvPr>
          <p:cNvSpPr/>
          <p:nvPr/>
        </p:nvSpPr>
        <p:spPr>
          <a:xfrm>
            <a:off x="1695358" y="3262674"/>
            <a:ext cx="1343020" cy="33381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Data Governance</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cxnSp>
        <p:nvCxnSpPr>
          <p:cNvPr id="43" name="Straight Arrow Connector 42">
            <a:extLst>
              <a:ext uri="{FF2B5EF4-FFF2-40B4-BE49-F238E27FC236}">
                <a16:creationId xmlns:a16="http://schemas.microsoft.com/office/drawing/2014/main" id="{8AA31EF1-ECF7-40AC-A7E0-BC0ECEFB51B1}"/>
              </a:ext>
            </a:extLst>
          </p:cNvPr>
          <p:cNvCxnSpPr>
            <a:cxnSpLocks/>
            <a:stCxn id="11" idx="2"/>
          </p:cNvCxnSpPr>
          <p:nvPr/>
        </p:nvCxnSpPr>
        <p:spPr>
          <a:xfrm>
            <a:off x="7779865" y="4389663"/>
            <a:ext cx="0" cy="857279"/>
          </a:xfrm>
          <a:prstGeom prst="straightConnector1">
            <a:avLst/>
          </a:prstGeom>
          <a:noFill/>
          <a:ln w="28575" cap="flat" cmpd="sng" algn="ctr">
            <a:solidFill>
              <a:srgbClr val="002873"/>
            </a:solidFill>
            <a:prstDash val="solid"/>
            <a:miter lim="800000"/>
            <a:tailEnd type="triangle"/>
          </a:ln>
          <a:effectLst/>
        </p:spPr>
      </p:cxnSp>
      <p:cxnSp>
        <p:nvCxnSpPr>
          <p:cNvPr id="44" name="Straight Arrow Connector 43">
            <a:extLst>
              <a:ext uri="{FF2B5EF4-FFF2-40B4-BE49-F238E27FC236}">
                <a16:creationId xmlns:a16="http://schemas.microsoft.com/office/drawing/2014/main" id="{5BBD9D02-D352-4E1D-B5D1-3502FCCCA06E}"/>
              </a:ext>
            </a:extLst>
          </p:cNvPr>
          <p:cNvCxnSpPr>
            <a:cxnSpLocks/>
            <a:stCxn id="19" idx="2"/>
          </p:cNvCxnSpPr>
          <p:nvPr/>
        </p:nvCxnSpPr>
        <p:spPr>
          <a:xfrm>
            <a:off x="9576255" y="4389663"/>
            <a:ext cx="0" cy="857279"/>
          </a:xfrm>
          <a:prstGeom prst="straightConnector1">
            <a:avLst/>
          </a:prstGeom>
          <a:noFill/>
          <a:ln w="28575" cap="flat" cmpd="sng" algn="ctr">
            <a:solidFill>
              <a:srgbClr val="002873"/>
            </a:solidFill>
            <a:prstDash val="solid"/>
            <a:miter lim="800000"/>
            <a:tailEnd type="triangle"/>
          </a:ln>
          <a:effectLst/>
        </p:spPr>
      </p:cxnSp>
      <p:cxnSp>
        <p:nvCxnSpPr>
          <p:cNvPr id="45" name="Straight Arrow Connector 44">
            <a:extLst>
              <a:ext uri="{FF2B5EF4-FFF2-40B4-BE49-F238E27FC236}">
                <a16:creationId xmlns:a16="http://schemas.microsoft.com/office/drawing/2014/main" id="{68D1B616-08EC-4A8E-841C-6C3A6912AB12}"/>
              </a:ext>
            </a:extLst>
          </p:cNvPr>
          <p:cNvCxnSpPr>
            <a:cxnSpLocks/>
            <a:stCxn id="14" idx="1"/>
          </p:cNvCxnSpPr>
          <p:nvPr/>
        </p:nvCxnSpPr>
        <p:spPr>
          <a:xfrm flipH="1">
            <a:off x="6594498" y="5717820"/>
            <a:ext cx="937451" cy="0"/>
          </a:xfrm>
          <a:prstGeom prst="straightConnector1">
            <a:avLst/>
          </a:prstGeom>
          <a:noFill/>
          <a:ln w="28575" cap="flat" cmpd="sng" algn="ctr">
            <a:solidFill>
              <a:srgbClr val="002873"/>
            </a:solidFill>
            <a:prstDash val="solid"/>
            <a:miter lim="800000"/>
            <a:tailEnd type="triangle"/>
          </a:ln>
          <a:effectLst/>
        </p:spPr>
      </p:cxnSp>
      <p:sp>
        <p:nvSpPr>
          <p:cNvPr id="46" name="Rectangle 45">
            <a:extLst>
              <a:ext uri="{FF2B5EF4-FFF2-40B4-BE49-F238E27FC236}">
                <a16:creationId xmlns:a16="http://schemas.microsoft.com/office/drawing/2014/main" id="{914ED553-2D09-4A12-B2CF-EFF878393D59}"/>
              </a:ext>
            </a:extLst>
          </p:cNvPr>
          <p:cNvSpPr/>
          <p:nvPr/>
        </p:nvSpPr>
        <p:spPr>
          <a:xfrm>
            <a:off x="10742939" y="2779355"/>
            <a:ext cx="1120214" cy="1491121"/>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People (social)</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Planet</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Profit (</a:t>
            </a:r>
            <a:r>
              <a:rPr lang="en-GB" sz="1200" dirty="0" err="1">
                <a:solidFill>
                  <a:srgbClr val="002873"/>
                </a:solidFill>
                <a:latin typeface="Museo Sans 300"/>
              </a:rPr>
              <a:t>effi-ciency</a:t>
            </a:r>
            <a:r>
              <a:rPr kumimoji="0" lang="en-GB" sz="1200" b="0" i="0" u="none" strike="noStrike" kern="1200" cap="none" spc="0" normalizeH="0" baseline="0" noProof="0" dirty="0">
                <a:ln>
                  <a:noFill/>
                </a:ln>
                <a:solidFill>
                  <a:srgbClr val="002873"/>
                </a:solidFill>
                <a:effectLst/>
                <a:uLnTx/>
                <a:uFillTx/>
                <a:latin typeface="Museo Sans 300"/>
                <a:ea typeface="+mn-ea"/>
                <a:cs typeface="+mn-cs"/>
              </a:rPr>
              <a:t>, new business models)</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47" name="Rectangle 46">
            <a:extLst>
              <a:ext uri="{FF2B5EF4-FFF2-40B4-BE49-F238E27FC236}">
                <a16:creationId xmlns:a16="http://schemas.microsoft.com/office/drawing/2014/main" id="{EA2D035D-491F-4F8F-B744-218D8737896C}"/>
              </a:ext>
            </a:extLst>
          </p:cNvPr>
          <p:cNvSpPr/>
          <p:nvPr/>
        </p:nvSpPr>
        <p:spPr>
          <a:xfrm>
            <a:off x="7261647" y="2865242"/>
            <a:ext cx="1044110" cy="126715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err="1">
                <a:ln>
                  <a:noFill/>
                </a:ln>
                <a:solidFill>
                  <a:srgbClr val="002873"/>
                </a:solidFill>
                <a:effectLst/>
                <a:uLnTx/>
                <a:uFillTx/>
                <a:latin typeface="Museo Sans 300"/>
                <a:ea typeface="+mn-ea"/>
                <a:cs typeface="+mn-cs"/>
              </a:rPr>
              <a:t>Numbe</a:t>
            </a:r>
            <a:r>
              <a:rPr lang="en-GB" sz="1200" dirty="0">
                <a:solidFill>
                  <a:srgbClr val="002873"/>
                </a:solidFill>
                <a:latin typeface="Museo Sans 300"/>
              </a:rPr>
              <a:t>r of participants connected to the platform</a:t>
            </a:r>
            <a:endParaRPr kumimoji="0" lang="en-GB"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48" name="Rectangle 47">
            <a:extLst>
              <a:ext uri="{FF2B5EF4-FFF2-40B4-BE49-F238E27FC236}">
                <a16:creationId xmlns:a16="http://schemas.microsoft.com/office/drawing/2014/main" id="{7FB1C19E-384E-4F8C-B672-9011D0A0925A}"/>
              </a:ext>
            </a:extLst>
          </p:cNvPr>
          <p:cNvSpPr/>
          <p:nvPr/>
        </p:nvSpPr>
        <p:spPr>
          <a:xfrm>
            <a:off x="9063606" y="2849139"/>
            <a:ext cx="1044110" cy="1267152"/>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err="1">
                <a:ln>
                  <a:noFill/>
                </a:ln>
                <a:solidFill>
                  <a:srgbClr val="002873"/>
                </a:solidFill>
                <a:effectLst/>
                <a:uLnTx/>
                <a:uFillTx/>
                <a:latin typeface="Museo Sans 300"/>
                <a:ea typeface="+mn-ea"/>
                <a:cs typeface="+mn-cs"/>
              </a:rPr>
              <a:t>Numbe</a:t>
            </a:r>
            <a:r>
              <a:rPr lang="en-GB" sz="1200" dirty="0">
                <a:solidFill>
                  <a:srgbClr val="002873"/>
                </a:solidFill>
                <a:latin typeface="Museo Sans 300"/>
              </a:rPr>
              <a:t>r of </a:t>
            </a:r>
            <a:endParaRPr kumimoji="0" lang="en-GB" sz="1200" b="0" i="0" u="none" strike="noStrike" kern="1200" cap="none" spc="0" normalizeH="0" baseline="0" noProof="0" dirty="0">
              <a:ln>
                <a:noFill/>
              </a:ln>
              <a:solidFill>
                <a:srgbClr val="002873"/>
              </a:solidFill>
              <a:effectLst/>
              <a:uLnTx/>
              <a:uFillTx/>
              <a:latin typeface="Museo Sans 300"/>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Active Users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Data sets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Citizens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 Developers etc.</a:t>
            </a:r>
          </a:p>
        </p:txBody>
      </p:sp>
      <p:sp>
        <p:nvSpPr>
          <p:cNvPr id="49" name="Rectangle 48">
            <a:extLst>
              <a:ext uri="{FF2B5EF4-FFF2-40B4-BE49-F238E27FC236}">
                <a16:creationId xmlns:a16="http://schemas.microsoft.com/office/drawing/2014/main" id="{CCDEDBE1-3514-4CC0-AFD1-646315A2C68B}"/>
              </a:ext>
            </a:extLst>
          </p:cNvPr>
          <p:cNvSpPr/>
          <p:nvPr/>
        </p:nvSpPr>
        <p:spPr>
          <a:xfrm>
            <a:off x="5125879" y="4471282"/>
            <a:ext cx="1266594" cy="919198"/>
          </a:xfrm>
          <a:prstGeom prst="rect">
            <a:avLst/>
          </a:prstGeom>
          <a:solidFill>
            <a:srgbClr val="FFFFFF"/>
          </a:solidFill>
          <a:ln w="12700" cap="flat" cmpd="sng" algn="ctr">
            <a:solidFill>
              <a:srgbClr val="002873">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873"/>
                </a:solidFill>
                <a:effectLst/>
                <a:uLnTx/>
                <a:uFillTx/>
                <a:latin typeface="Museo Sans 300"/>
                <a:ea typeface="+mn-ea"/>
                <a:cs typeface="+mn-cs"/>
              </a:rPr>
              <a:t>Trust in the Platform technology itself</a:t>
            </a:r>
            <a:endParaRPr kumimoji="0" lang="LID4096" sz="1200" b="0" i="0" u="none" strike="noStrike" kern="1200" cap="none" spc="0" normalizeH="0" baseline="0" noProof="0" dirty="0">
              <a:ln>
                <a:noFill/>
              </a:ln>
              <a:solidFill>
                <a:srgbClr val="002873"/>
              </a:solidFill>
              <a:effectLst/>
              <a:uLnTx/>
              <a:uFillTx/>
              <a:latin typeface="Museo Sans 300"/>
              <a:ea typeface="+mn-ea"/>
              <a:cs typeface="+mn-cs"/>
            </a:endParaRPr>
          </a:p>
        </p:txBody>
      </p:sp>
      <p:sp>
        <p:nvSpPr>
          <p:cNvPr id="52" name="TextBox 51">
            <a:extLst>
              <a:ext uri="{FF2B5EF4-FFF2-40B4-BE49-F238E27FC236}">
                <a16:creationId xmlns:a16="http://schemas.microsoft.com/office/drawing/2014/main" id="{667E9B57-2AB5-46C8-91BC-350D0C501E07}"/>
              </a:ext>
            </a:extLst>
          </p:cNvPr>
          <p:cNvSpPr txBox="1"/>
          <p:nvPr/>
        </p:nvSpPr>
        <p:spPr>
          <a:xfrm>
            <a:off x="8536447" y="6477528"/>
            <a:ext cx="2880725" cy="307777"/>
          </a:xfrm>
          <a:prstGeom prst="rect">
            <a:avLst/>
          </a:prstGeom>
          <a:noFill/>
        </p:spPr>
        <p:txBody>
          <a:bodyPr wrap="none" rtlCol="0">
            <a:spAutoFit/>
          </a:bodyPr>
          <a:lstStyle/>
          <a:p>
            <a:r>
              <a:rPr lang="en-GB" sz="1400" dirty="0"/>
              <a:t>Source: Sheombar et al | Ruggedised</a:t>
            </a:r>
            <a:endParaRPr lang="LID4096" sz="1400" dirty="0"/>
          </a:p>
        </p:txBody>
      </p:sp>
      <p:pic>
        <p:nvPicPr>
          <p:cNvPr id="53" name="Audio 52">
            <a:hlinkClick r:id="" action="ppaction://media"/>
            <a:extLst>
              <a:ext uri="{FF2B5EF4-FFF2-40B4-BE49-F238E27FC236}">
                <a16:creationId xmlns:a16="http://schemas.microsoft.com/office/drawing/2014/main" id="{C067F4AD-D073-4752-B632-F1E47594E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383682251"/>
      </p:ext>
    </p:extLst>
  </p:cSld>
  <p:clrMapOvr>
    <a:masterClrMapping/>
  </p:clrMapOvr>
  <p:transition advTm="292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535E619-12B5-409B-892D-54B8587C4849}"/>
              </a:ext>
            </a:extLst>
          </p:cNvPr>
          <p:cNvSpPr>
            <a:spLocks noGrp="1"/>
          </p:cNvSpPr>
          <p:nvPr>
            <p:ph type="dt" sz="half" idx="10"/>
          </p:nvPr>
        </p:nvSpPr>
        <p:spPr/>
        <p:txBody>
          <a:bodyPr/>
          <a:lstStyle/>
          <a:p>
            <a:fld id="{378BC5FC-4796-485F-AE7C-4B2833CA3175}" type="datetime1">
              <a:rPr lang="en-GB" smtClean="0"/>
              <a:t>26/08/2021</a:t>
            </a:fld>
            <a:endParaRPr lang="en-GB"/>
          </a:p>
        </p:txBody>
      </p:sp>
      <p:sp>
        <p:nvSpPr>
          <p:cNvPr id="5" name="Slide Number Placeholder 4">
            <a:extLst>
              <a:ext uri="{FF2B5EF4-FFF2-40B4-BE49-F238E27FC236}">
                <a16:creationId xmlns:a16="http://schemas.microsoft.com/office/drawing/2014/main" id="{1F39FD7F-F59E-4368-B57E-277DCE7D16F7}"/>
              </a:ext>
            </a:extLst>
          </p:cNvPr>
          <p:cNvSpPr>
            <a:spLocks noGrp="1"/>
          </p:cNvSpPr>
          <p:nvPr>
            <p:ph type="sldNum" sz="quarter" idx="12"/>
          </p:nvPr>
        </p:nvSpPr>
        <p:spPr/>
        <p:txBody>
          <a:bodyPr/>
          <a:lstStyle/>
          <a:p>
            <a:fld id="{C169DC32-D831-4C98-B462-70CF76343B37}" type="slidenum">
              <a:rPr lang="en-GB" smtClean="0"/>
              <a:pPr/>
              <a:t>17</a:t>
            </a:fld>
            <a:endParaRPr lang="en-GB" dirty="0"/>
          </a:p>
        </p:txBody>
      </p:sp>
      <p:pic>
        <p:nvPicPr>
          <p:cNvPr id="6" name="Picture 5" descr="Platform businesses in the S&amp; P 500 over the last forty years.">
            <a:extLst>
              <a:ext uri="{FF2B5EF4-FFF2-40B4-BE49-F238E27FC236}">
                <a16:creationId xmlns:a16="http://schemas.microsoft.com/office/drawing/2014/main" id="{E70EC53D-9208-4B02-AAB0-1178BAFC53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72438" y="1074420"/>
            <a:ext cx="7723221" cy="5172893"/>
          </a:xfrm>
          <a:prstGeom prst="rect">
            <a:avLst/>
          </a:prstGeom>
          <a:noFill/>
          <a:ln>
            <a:noFill/>
          </a:ln>
        </p:spPr>
      </p:pic>
      <p:sp>
        <p:nvSpPr>
          <p:cNvPr id="7" name="TextBox 6">
            <a:extLst>
              <a:ext uri="{FF2B5EF4-FFF2-40B4-BE49-F238E27FC236}">
                <a16:creationId xmlns:a16="http://schemas.microsoft.com/office/drawing/2014/main" id="{7BD94122-E906-467E-9AE0-AF6E543991A8}"/>
              </a:ext>
            </a:extLst>
          </p:cNvPr>
          <p:cNvSpPr txBox="1"/>
          <p:nvPr/>
        </p:nvSpPr>
        <p:spPr>
          <a:xfrm>
            <a:off x="1077655" y="1285295"/>
            <a:ext cx="5007489" cy="2970685"/>
          </a:xfrm>
          <a:prstGeom prst="rect">
            <a:avLst/>
          </a:prstGeom>
          <a:noFill/>
        </p:spPr>
        <p:txBody>
          <a:bodyPr wrap="square" rtlCol="0">
            <a:spAutoFit/>
          </a:bodyPr>
          <a:lstStyle/>
          <a:p>
            <a:pPr>
              <a:lnSpc>
                <a:spcPct val="150000"/>
              </a:lnSpc>
            </a:pPr>
            <a:r>
              <a:rPr lang="en-GB" sz="3200" b="1" dirty="0">
                <a:solidFill>
                  <a:schemeClr val="accent5"/>
                </a:solidFill>
              </a:rPr>
              <a:t>Can Urban Data Platforms do for data what Airbnb, Uber and Takeaway did for rooms, rides and meals?</a:t>
            </a:r>
          </a:p>
        </p:txBody>
      </p:sp>
      <p:sp>
        <p:nvSpPr>
          <p:cNvPr id="9" name="TextBox 8">
            <a:extLst>
              <a:ext uri="{FF2B5EF4-FFF2-40B4-BE49-F238E27FC236}">
                <a16:creationId xmlns:a16="http://schemas.microsoft.com/office/drawing/2014/main" id="{DAEDAB08-6AEB-4845-A62A-8BED6B9D1B4A}"/>
              </a:ext>
            </a:extLst>
          </p:cNvPr>
          <p:cNvSpPr txBox="1"/>
          <p:nvPr/>
        </p:nvSpPr>
        <p:spPr>
          <a:xfrm>
            <a:off x="10446077" y="6026837"/>
            <a:ext cx="1316386" cy="246221"/>
          </a:xfrm>
          <a:prstGeom prst="rect">
            <a:avLst/>
          </a:prstGeom>
          <a:noFill/>
        </p:spPr>
        <p:txBody>
          <a:bodyPr wrap="none" rtlCol="0">
            <a:spAutoFit/>
          </a:bodyPr>
          <a:lstStyle/>
          <a:p>
            <a:r>
              <a:rPr lang="en-GB" sz="1000" dirty="0"/>
              <a:t>Source: </a:t>
            </a:r>
            <a:r>
              <a:rPr lang="en-GB" sz="1000" dirty="0" err="1"/>
              <a:t>Moazed</a:t>
            </a:r>
            <a:r>
              <a:rPr lang="en-GB" sz="1000" dirty="0"/>
              <a:t> 2016</a:t>
            </a:r>
            <a:endParaRPr lang="LID4096" sz="1000" dirty="0"/>
          </a:p>
        </p:txBody>
      </p:sp>
      <p:pic>
        <p:nvPicPr>
          <p:cNvPr id="2" name="Audio 1">
            <a:hlinkClick r:id="" action="ppaction://media"/>
            <a:extLst>
              <a:ext uri="{FF2B5EF4-FFF2-40B4-BE49-F238E27FC236}">
                <a16:creationId xmlns:a16="http://schemas.microsoft.com/office/drawing/2014/main" id="{F143B924-7C7B-4976-BCE9-90BBA2D7C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995415364"/>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2233643" cy="6956385"/>
          </a:xfrm>
          <a:prstGeom prst="rect">
            <a:avLst/>
          </a:prstGeom>
        </p:spPr>
      </p:pic>
      <p:sp>
        <p:nvSpPr>
          <p:cNvPr id="13" name="Oval 12"/>
          <p:cNvSpPr/>
          <p:nvPr/>
        </p:nvSpPr>
        <p:spPr>
          <a:xfrm>
            <a:off x="8496025" y="844235"/>
            <a:ext cx="1217486" cy="1217486"/>
          </a:xfrm>
          <a:prstGeom prst="ellipse">
            <a:avLst/>
          </a:pr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864744" y="6642556"/>
            <a:ext cx="3327256" cy="215444"/>
          </a:xfrm>
          <a:prstGeom prst="rect">
            <a:avLst/>
          </a:prstGeom>
          <a:noFill/>
          <a:ln>
            <a:noFill/>
          </a:ln>
        </p:spPr>
        <p:txBody>
          <a:bodyPr wrap="square" rtlCol="0">
            <a:spAutoFit/>
          </a:bodyPr>
          <a:lstStyle/>
          <a:p>
            <a:r>
              <a:rPr lang="en-GB" sz="800" dirty="0">
                <a:solidFill>
                  <a:schemeClr val="bg1"/>
                </a:solidFill>
              </a:rPr>
              <a:t>https://medium.com/indian-thoughts/crossroads-of-life-352525cdad7b</a:t>
            </a:r>
          </a:p>
        </p:txBody>
      </p:sp>
      <p:sp>
        <p:nvSpPr>
          <p:cNvPr id="4" name="TextBox 3"/>
          <p:cNvSpPr txBox="1"/>
          <p:nvPr/>
        </p:nvSpPr>
        <p:spPr>
          <a:xfrm>
            <a:off x="3926430" y="2797519"/>
            <a:ext cx="1568058" cy="830997"/>
          </a:xfrm>
          <a:prstGeom prst="rect">
            <a:avLst/>
          </a:prstGeom>
          <a:noFill/>
        </p:spPr>
        <p:txBody>
          <a:bodyPr wrap="none" rtlCol="0">
            <a:spAutoFit/>
          </a:bodyPr>
          <a:lstStyle/>
          <a:p>
            <a:pPr algn="ctr"/>
            <a:r>
              <a:rPr lang="en-GB" sz="2400" b="1" dirty="0"/>
              <a:t>Rising </a:t>
            </a:r>
          </a:p>
          <a:p>
            <a:pPr algn="ctr"/>
            <a:r>
              <a:rPr lang="en-GB" sz="2400" b="1" dirty="0"/>
              <a:t>In-equality</a:t>
            </a:r>
          </a:p>
        </p:txBody>
      </p:sp>
      <p:sp>
        <p:nvSpPr>
          <p:cNvPr id="5" name="TextBox 4"/>
          <p:cNvSpPr txBox="1"/>
          <p:nvPr/>
        </p:nvSpPr>
        <p:spPr>
          <a:xfrm>
            <a:off x="211171" y="1928396"/>
            <a:ext cx="2896621" cy="1200329"/>
          </a:xfrm>
          <a:prstGeom prst="rect">
            <a:avLst/>
          </a:prstGeom>
          <a:noFill/>
        </p:spPr>
        <p:txBody>
          <a:bodyPr wrap="square" rtlCol="0">
            <a:spAutoFit/>
          </a:bodyPr>
          <a:lstStyle/>
          <a:p>
            <a:r>
              <a:rPr lang="en-GB" sz="2400" b="1" dirty="0">
                <a:solidFill>
                  <a:schemeClr val="bg1"/>
                </a:solidFill>
              </a:rPr>
              <a:t>Democracy besieged by fake news and filter bubbles</a:t>
            </a:r>
          </a:p>
        </p:txBody>
      </p:sp>
      <p:sp>
        <p:nvSpPr>
          <p:cNvPr id="6" name="TextBox 5"/>
          <p:cNvSpPr txBox="1"/>
          <p:nvPr/>
        </p:nvSpPr>
        <p:spPr>
          <a:xfrm>
            <a:off x="166047" y="5606256"/>
            <a:ext cx="2073196" cy="1200329"/>
          </a:xfrm>
          <a:prstGeom prst="rect">
            <a:avLst/>
          </a:prstGeom>
          <a:noFill/>
        </p:spPr>
        <p:txBody>
          <a:bodyPr wrap="none" rtlCol="0">
            <a:spAutoFit/>
          </a:bodyPr>
          <a:lstStyle/>
          <a:p>
            <a:r>
              <a:rPr lang="en-GB" sz="2400" b="1" dirty="0">
                <a:solidFill>
                  <a:schemeClr val="bg1"/>
                </a:solidFill>
              </a:rPr>
              <a:t>Surveillance</a:t>
            </a:r>
          </a:p>
          <a:p>
            <a:r>
              <a:rPr lang="en-GB" sz="2400" b="1" dirty="0">
                <a:solidFill>
                  <a:schemeClr val="bg1"/>
                </a:solidFill>
              </a:rPr>
              <a:t>Capitalism and</a:t>
            </a:r>
          </a:p>
          <a:p>
            <a:r>
              <a:rPr lang="en-GB" sz="2400" b="1" dirty="0">
                <a:solidFill>
                  <a:schemeClr val="bg1"/>
                </a:solidFill>
              </a:rPr>
              <a:t>Big Tech</a:t>
            </a:r>
          </a:p>
        </p:txBody>
      </p:sp>
      <p:sp>
        <p:nvSpPr>
          <p:cNvPr id="7" name="TextBox 6"/>
          <p:cNvSpPr txBox="1"/>
          <p:nvPr/>
        </p:nvSpPr>
        <p:spPr>
          <a:xfrm>
            <a:off x="1807662" y="4607402"/>
            <a:ext cx="2742546" cy="461665"/>
          </a:xfrm>
          <a:prstGeom prst="rect">
            <a:avLst/>
          </a:prstGeom>
          <a:solidFill>
            <a:srgbClr val="FFFFFF">
              <a:alpha val="54902"/>
            </a:srgbClr>
          </a:solidFill>
        </p:spPr>
        <p:txBody>
          <a:bodyPr wrap="none" rtlCol="0">
            <a:spAutoFit/>
          </a:bodyPr>
          <a:lstStyle/>
          <a:p>
            <a:r>
              <a:rPr lang="en-GB" sz="2400" b="1" dirty="0"/>
              <a:t>Genetic Engineering</a:t>
            </a:r>
          </a:p>
        </p:txBody>
      </p:sp>
      <p:sp>
        <p:nvSpPr>
          <p:cNvPr id="8" name="TextBox 7"/>
          <p:cNvSpPr txBox="1"/>
          <p:nvPr/>
        </p:nvSpPr>
        <p:spPr>
          <a:xfrm>
            <a:off x="8556078" y="1037479"/>
            <a:ext cx="1157433" cy="830997"/>
          </a:xfrm>
          <a:prstGeom prst="rect">
            <a:avLst/>
          </a:prstGeom>
          <a:noFill/>
        </p:spPr>
        <p:txBody>
          <a:bodyPr wrap="none" rtlCol="0">
            <a:spAutoFit/>
          </a:bodyPr>
          <a:lstStyle/>
          <a:p>
            <a:pPr algn="ctr"/>
            <a:r>
              <a:rPr lang="en-GB" sz="2400" b="1" dirty="0"/>
              <a:t>Climate</a:t>
            </a:r>
          </a:p>
          <a:p>
            <a:pPr algn="ctr"/>
            <a:r>
              <a:rPr lang="en-GB" sz="2400" b="1" dirty="0"/>
              <a:t>change</a:t>
            </a:r>
          </a:p>
        </p:txBody>
      </p:sp>
      <p:sp>
        <p:nvSpPr>
          <p:cNvPr id="9" name="TextBox 8"/>
          <p:cNvSpPr txBox="1"/>
          <p:nvPr/>
        </p:nvSpPr>
        <p:spPr>
          <a:xfrm>
            <a:off x="5396454" y="1697564"/>
            <a:ext cx="2106539" cy="830997"/>
          </a:xfrm>
          <a:prstGeom prst="rect">
            <a:avLst/>
          </a:prstGeom>
          <a:noFill/>
        </p:spPr>
        <p:txBody>
          <a:bodyPr wrap="none" rtlCol="0">
            <a:spAutoFit/>
          </a:bodyPr>
          <a:lstStyle/>
          <a:p>
            <a:r>
              <a:rPr lang="en-GB" sz="2400" b="1" dirty="0">
                <a:solidFill>
                  <a:schemeClr val="bg1"/>
                </a:solidFill>
              </a:rPr>
              <a:t>Singularity and</a:t>
            </a:r>
          </a:p>
          <a:p>
            <a:r>
              <a:rPr lang="en-GB" sz="2400" b="1" dirty="0">
                <a:solidFill>
                  <a:schemeClr val="bg1"/>
                </a:solidFill>
              </a:rPr>
              <a:t>runaway AI</a:t>
            </a:r>
          </a:p>
        </p:txBody>
      </p:sp>
      <p:sp>
        <p:nvSpPr>
          <p:cNvPr id="10" name="TextBox 9"/>
          <p:cNvSpPr txBox="1"/>
          <p:nvPr/>
        </p:nvSpPr>
        <p:spPr>
          <a:xfrm>
            <a:off x="4195484" y="5776039"/>
            <a:ext cx="2401940" cy="461665"/>
          </a:xfrm>
          <a:prstGeom prst="rect">
            <a:avLst/>
          </a:prstGeom>
          <a:solidFill>
            <a:schemeClr val="bg1">
              <a:alpha val="57000"/>
            </a:schemeClr>
          </a:solidFill>
        </p:spPr>
        <p:txBody>
          <a:bodyPr wrap="none" rtlCol="0">
            <a:spAutoFit/>
          </a:bodyPr>
          <a:lstStyle/>
          <a:p>
            <a:r>
              <a:rPr lang="en-GB" sz="2400" b="1" dirty="0"/>
              <a:t>Job displacement</a:t>
            </a:r>
          </a:p>
        </p:txBody>
      </p:sp>
      <p:sp>
        <p:nvSpPr>
          <p:cNvPr id="11" name="TextBox 10"/>
          <p:cNvSpPr txBox="1"/>
          <p:nvPr/>
        </p:nvSpPr>
        <p:spPr>
          <a:xfrm>
            <a:off x="9511424" y="75284"/>
            <a:ext cx="2619628" cy="461665"/>
          </a:xfrm>
          <a:prstGeom prst="rect">
            <a:avLst/>
          </a:prstGeom>
          <a:noFill/>
        </p:spPr>
        <p:txBody>
          <a:bodyPr wrap="none" rtlCol="0">
            <a:spAutoFit/>
          </a:bodyPr>
          <a:lstStyle/>
          <a:p>
            <a:r>
              <a:rPr lang="en-GB" sz="2400" b="1" dirty="0"/>
              <a:t>Leaving for Mars …</a:t>
            </a:r>
          </a:p>
        </p:txBody>
      </p:sp>
      <p:sp>
        <p:nvSpPr>
          <p:cNvPr id="12" name="TextBox 11"/>
          <p:cNvSpPr txBox="1"/>
          <p:nvPr/>
        </p:nvSpPr>
        <p:spPr>
          <a:xfrm>
            <a:off x="3926430" y="204797"/>
            <a:ext cx="2169570" cy="830997"/>
          </a:xfrm>
          <a:prstGeom prst="rect">
            <a:avLst/>
          </a:prstGeom>
          <a:noFill/>
        </p:spPr>
        <p:txBody>
          <a:bodyPr wrap="square" rtlCol="0">
            <a:spAutoFit/>
          </a:bodyPr>
          <a:lstStyle/>
          <a:p>
            <a:r>
              <a:rPr lang="en-GB" sz="2400" b="1" dirty="0"/>
              <a:t>Disengagement and populism</a:t>
            </a:r>
          </a:p>
        </p:txBody>
      </p:sp>
      <p:sp>
        <p:nvSpPr>
          <p:cNvPr id="15" name="TextBox 14"/>
          <p:cNvSpPr txBox="1"/>
          <p:nvPr/>
        </p:nvSpPr>
        <p:spPr>
          <a:xfrm>
            <a:off x="8823101" y="6141866"/>
            <a:ext cx="1439818" cy="461665"/>
          </a:xfrm>
          <a:prstGeom prst="rect">
            <a:avLst/>
          </a:prstGeom>
          <a:noFill/>
        </p:spPr>
        <p:txBody>
          <a:bodyPr wrap="none" rtlCol="0">
            <a:spAutoFit/>
          </a:bodyPr>
          <a:lstStyle/>
          <a:p>
            <a:r>
              <a:rPr lang="en-GB" sz="2400" b="1" dirty="0">
                <a:solidFill>
                  <a:schemeClr val="bg1"/>
                </a:solidFill>
              </a:rPr>
              <a:t>Migration</a:t>
            </a:r>
          </a:p>
        </p:txBody>
      </p:sp>
      <p:sp>
        <p:nvSpPr>
          <p:cNvPr id="17" name="Arrow: Bent 16">
            <a:extLst>
              <a:ext uri="{FF2B5EF4-FFF2-40B4-BE49-F238E27FC236}">
                <a16:creationId xmlns:a16="http://schemas.microsoft.com/office/drawing/2014/main" id="{D97FA332-21A2-4DFF-A03F-92925EF3637B}"/>
              </a:ext>
            </a:extLst>
          </p:cNvPr>
          <p:cNvSpPr/>
          <p:nvPr/>
        </p:nvSpPr>
        <p:spPr>
          <a:xfrm>
            <a:off x="7822745" y="4344771"/>
            <a:ext cx="2246110" cy="1049625"/>
          </a:xfrm>
          <a:prstGeom prst="bentArrow">
            <a:avLst>
              <a:gd name="adj1" fmla="val 25000"/>
              <a:gd name="adj2" fmla="val 25000"/>
              <a:gd name="adj3" fmla="val 25000"/>
              <a:gd name="adj4" fmla="val 3848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ID4096">
              <a:solidFill>
                <a:schemeClr val="tx1"/>
              </a:solidFill>
            </a:endParaRPr>
          </a:p>
        </p:txBody>
      </p:sp>
      <p:pic>
        <p:nvPicPr>
          <p:cNvPr id="21" name="Audio 20">
            <a:hlinkClick r:id="" action="ppaction://media"/>
            <a:extLst>
              <a:ext uri="{FF2B5EF4-FFF2-40B4-BE49-F238E27FC236}">
                <a16:creationId xmlns:a16="http://schemas.microsoft.com/office/drawing/2014/main" id="{3BCF2585-CE6E-4DB0-83C4-225F7E866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4078543752"/>
      </p:ext>
    </p:extLst>
  </p:cSld>
  <p:clrMapOvr>
    <a:masterClrMapping/>
  </p:clrMapOvr>
  <mc:AlternateContent xmlns:mc="http://schemas.openxmlformats.org/markup-compatibility/2006" xmlns:p14="http://schemas.microsoft.com/office/powerpoint/2010/main">
    <mc:Choice Requires="p14">
      <p:transition spd="slow" p14:dur="2000" advTm="32471"/>
    </mc:Choice>
    <mc:Fallback xmlns="">
      <p:transition spd="slow" advTm="3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amp;#39;s Sidewalk Labs signs deal for &amp;#39;smart city&amp;#39; makeover of Toronto&amp;#39;s  waterfront - The Globe and Mail">
            <a:extLst>
              <a:ext uri="{FF2B5EF4-FFF2-40B4-BE49-F238E27FC236}">
                <a16:creationId xmlns:a16="http://schemas.microsoft.com/office/drawing/2014/main" id="{BDDC8CEF-64DA-4450-8113-77F192CEA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661" y="-76812"/>
            <a:ext cx="10410613" cy="6934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EA9CD5-33E8-4946-8F1A-F8B6E9633536}"/>
              </a:ext>
            </a:extLst>
          </p:cNvPr>
          <p:cNvSpPr txBox="1"/>
          <p:nvPr/>
        </p:nvSpPr>
        <p:spPr>
          <a:xfrm>
            <a:off x="832441" y="4825534"/>
            <a:ext cx="9808014" cy="1138773"/>
          </a:xfrm>
          <a:prstGeom prst="rect">
            <a:avLst/>
          </a:prstGeom>
          <a:solidFill>
            <a:srgbClr val="FFFFFF">
              <a:alpha val="81961"/>
            </a:srgbClr>
          </a:solidFill>
        </p:spPr>
        <p:txBody>
          <a:bodyPr wrap="square" rtlCol="0">
            <a:spAutoFit/>
          </a:bodyPr>
          <a:lstStyle/>
          <a:p>
            <a:pPr algn="ctr"/>
            <a:r>
              <a:rPr lang="en-US" sz="2400" b="1" dirty="0">
                <a:solidFill>
                  <a:schemeClr val="accent6">
                    <a:lumMod val="50000"/>
                  </a:schemeClr>
                </a:solidFill>
                <a:effectLst/>
                <a:latin typeface="Alegreya"/>
              </a:rPr>
              <a:t>“It is with great personal sadness and disappointment that I share that Sidewalk Labs will no longer pursue the Quayside project” </a:t>
            </a:r>
          </a:p>
          <a:p>
            <a:pPr algn="ctr"/>
            <a:r>
              <a:rPr lang="en-US" sz="2000" b="0" dirty="0">
                <a:solidFill>
                  <a:schemeClr val="accent6">
                    <a:lumMod val="50000"/>
                  </a:schemeClr>
                </a:solidFill>
                <a:effectLst/>
              </a:rPr>
              <a:t>Daniel Doctoroff, CEO of Sidewalk Labs , Google       </a:t>
            </a:r>
            <a:r>
              <a:rPr lang="en-US" sz="1600" b="0" dirty="0">
                <a:solidFill>
                  <a:srgbClr val="707070"/>
                </a:solidFill>
                <a:effectLst/>
              </a:rPr>
              <a:t>May 2020</a:t>
            </a:r>
            <a:endParaRPr lang="LID4096" sz="1600" dirty="0"/>
          </a:p>
        </p:txBody>
      </p:sp>
      <p:sp>
        <p:nvSpPr>
          <p:cNvPr id="2" name="TextBox 1">
            <a:extLst>
              <a:ext uri="{FF2B5EF4-FFF2-40B4-BE49-F238E27FC236}">
                <a16:creationId xmlns:a16="http://schemas.microsoft.com/office/drawing/2014/main" id="{D427EC73-6024-4C1C-A0BB-9F96E1E8B0EE}"/>
              </a:ext>
            </a:extLst>
          </p:cNvPr>
          <p:cNvSpPr txBox="1"/>
          <p:nvPr/>
        </p:nvSpPr>
        <p:spPr>
          <a:xfrm>
            <a:off x="143070" y="6371226"/>
            <a:ext cx="2199769" cy="307777"/>
          </a:xfrm>
          <a:prstGeom prst="rect">
            <a:avLst/>
          </a:prstGeom>
          <a:noFill/>
        </p:spPr>
        <p:txBody>
          <a:bodyPr wrap="none" rtlCol="0">
            <a:spAutoFit/>
          </a:bodyPr>
          <a:lstStyle/>
          <a:p>
            <a:r>
              <a:rPr lang="en-GB" sz="1400" dirty="0"/>
              <a:t>© Sidewalk Labs, CBC News</a:t>
            </a:r>
          </a:p>
        </p:txBody>
      </p:sp>
      <p:pic>
        <p:nvPicPr>
          <p:cNvPr id="7" name="Picture 6">
            <a:extLst>
              <a:ext uri="{FF2B5EF4-FFF2-40B4-BE49-F238E27FC236}">
                <a16:creationId xmlns:a16="http://schemas.microsoft.com/office/drawing/2014/main" id="{044AB97A-E83F-4C47-91EA-A4E0EB4BEAE9}"/>
              </a:ext>
            </a:extLst>
          </p:cNvPr>
          <p:cNvPicPr>
            <a:picLocks noChangeAspect="1"/>
          </p:cNvPicPr>
          <p:nvPr/>
        </p:nvPicPr>
        <p:blipFill rotWithShape="1">
          <a:blip r:embed="rId6"/>
          <a:srcRect t="30088" b="14546"/>
          <a:stretch/>
        </p:blipFill>
        <p:spPr>
          <a:xfrm>
            <a:off x="213538" y="998654"/>
            <a:ext cx="5160162" cy="597560"/>
          </a:xfrm>
          <a:prstGeom prst="rect">
            <a:avLst/>
          </a:prstGeom>
        </p:spPr>
      </p:pic>
      <p:sp>
        <p:nvSpPr>
          <p:cNvPr id="8" name="TextBox 7">
            <a:extLst>
              <a:ext uri="{FF2B5EF4-FFF2-40B4-BE49-F238E27FC236}">
                <a16:creationId xmlns:a16="http://schemas.microsoft.com/office/drawing/2014/main" id="{7108C22B-CC07-4DE5-A27C-15AFADDDB64B}"/>
              </a:ext>
            </a:extLst>
          </p:cNvPr>
          <p:cNvSpPr txBox="1"/>
          <p:nvPr/>
        </p:nvSpPr>
        <p:spPr>
          <a:xfrm>
            <a:off x="4648510" y="1280080"/>
            <a:ext cx="1362489" cy="338554"/>
          </a:xfrm>
          <a:prstGeom prst="rect">
            <a:avLst/>
          </a:prstGeom>
          <a:noFill/>
        </p:spPr>
        <p:txBody>
          <a:bodyPr wrap="none" rtlCol="0">
            <a:spAutoFit/>
          </a:bodyPr>
          <a:lstStyle/>
          <a:p>
            <a:r>
              <a:rPr lang="en-GB" sz="1600" dirty="0">
                <a:solidFill>
                  <a:schemeClr val="bg1">
                    <a:lumMod val="65000"/>
                  </a:schemeClr>
                </a:solidFill>
              </a:rPr>
              <a:t>October, 2018</a:t>
            </a:r>
            <a:endParaRPr lang="LID4096" sz="1600" dirty="0">
              <a:solidFill>
                <a:schemeClr val="bg1">
                  <a:lumMod val="65000"/>
                </a:schemeClr>
              </a:solidFill>
            </a:endParaRPr>
          </a:p>
        </p:txBody>
      </p:sp>
      <p:pic>
        <p:nvPicPr>
          <p:cNvPr id="9" name="Picture 8" descr="Text&#10;&#10;Description automatically generated">
            <a:extLst>
              <a:ext uri="{FF2B5EF4-FFF2-40B4-BE49-F238E27FC236}">
                <a16:creationId xmlns:a16="http://schemas.microsoft.com/office/drawing/2014/main" id="{70918F59-D276-45A8-B9AA-CF4CB06272CB}"/>
              </a:ext>
            </a:extLst>
          </p:cNvPr>
          <p:cNvPicPr>
            <a:picLocks noChangeAspect="1"/>
          </p:cNvPicPr>
          <p:nvPr/>
        </p:nvPicPr>
        <p:blipFill rotWithShape="1">
          <a:blip r:embed="rId7"/>
          <a:srcRect t="32676"/>
          <a:stretch/>
        </p:blipFill>
        <p:spPr>
          <a:xfrm>
            <a:off x="897809" y="225365"/>
            <a:ext cx="5347517" cy="700751"/>
          </a:xfrm>
          <a:prstGeom prst="rect">
            <a:avLst/>
          </a:prstGeom>
        </p:spPr>
      </p:pic>
      <p:sp>
        <p:nvSpPr>
          <p:cNvPr id="12" name="TextBox 11">
            <a:extLst>
              <a:ext uri="{FF2B5EF4-FFF2-40B4-BE49-F238E27FC236}">
                <a16:creationId xmlns:a16="http://schemas.microsoft.com/office/drawing/2014/main" id="{BF689C01-C6F8-4607-8B34-A47855B21094}"/>
              </a:ext>
            </a:extLst>
          </p:cNvPr>
          <p:cNvSpPr txBox="1"/>
          <p:nvPr/>
        </p:nvSpPr>
        <p:spPr>
          <a:xfrm>
            <a:off x="5170390" y="514568"/>
            <a:ext cx="1046312" cy="338554"/>
          </a:xfrm>
          <a:prstGeom prst="rect">
            <a:avLst/>
          </a:prstGeom>
          <a:noFill/>
        </p:spPr>
        <p:txBody>
          <a:bodyPr wrap="none" rtlCol="0">
            <a:spAutoFit/>
          </a:bodyPr>
          <a:lstStyle/>
          <a:p>
            <a:r>
              <a:rPr lang="en-GB" sz="1600" dirty="0">
                <a:solidFill>
                  <a:schemeClr val="bg1">
                    <a:lumMod val="65000"/>
                  </a:schemeClr>
                </a:solidFill>
              </a:rPr>
              <a:t>May, 2018</a:t>
            </a:r>
            <a:endParaRPr lang="LID4096" sz="1600" dirty="0">
              <a:solidFill>
                <a:schemeClr val="bg1">
                  <a:lumMod val="65000"/>
                </a:schemeClr>
              </a:solidFill>
            </a:endParaRPr>
          </a:p>
        </p:txBody>
      </p:sp>
      <p:pic>
        <p:nvPicPr>
          <p:cNvPr id="13" name="Picture 12" descr="Text&#10;&#10;Description automatically generated">
            <a:extLst>
              <a:ext uri="{FF2B5EF4-FFF2-40B4-BE49-F238E27FC236}">
                <a16:creationId xmlns:a16="http://schemas.microsoft.com/office/drawing/2014/main" id="{E02FF725-6E9E-4E8E-ADE3-B67E168EB800}"/>
              </a:ext>
            </a:extLst>
          </p:cNvPr>
          <p:cNvPicPr>
            <a:picLocks noChangeAspect="1"/>
          </p:cNvPicPr>
          <p:nvPr/>
        </p:nvPicPr>
        <p:blipFill>
          <a:blip r:embed="rId8"/>
          <a:stretch>
            <a:fillRect/>
          </a:stretch>
        </p:blipFill>
        <p:spPr>
          <a:xfrm>
            <a:off x="299263" y="223256"/>
            <a:ext cx="479397" cy="51147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4E20C52-275F-46CE-9E71-E9CC94786AA9}"/>
              </a:ext>
            </a:extLst>
          </p:cNvPr>
          <p:cNvPicPr>
            <a:picLocks noChangeAspect="1"/>
          </p:cNvPicPr>
          <p:nvPr/>
        </p:nvPicPr>
        <p:blipFill rotWithShape="1">
          <a:blip r:embed="rId9"/>
          <a:srcRect t="39888" r="2906" b="5798"/>
          <a:stretch/>
        </p:blipFill>
        <p:spPr>
          <a:xfrm>
            <a:off x="172718" y="2490328"/>
            <a:ext cx="7726230" cy="804182"/>
          </a:xfrm>
          <a:prstGeom prst="rect">
            <a:avLst/>
          </a:prstGeom>
        </p:spPr>
      </p:pic>
      <p:sp>
        <p:nvSpPr>
          <p:cNvPr id="11" name="TextBox 10">
            <a:extLst>
              <a:ext uri="{FF2B5EF4-FFF2-40B4-BE49-F238E27FC236}">
                <a16:creationId xmlns:a16="http://schemas.microsoft.com/office/drawing/2014/main" id="{369A678B-C669-44E9-A16E-17E30F203889}"/>
              </a:ext>
            </a:extLst>
          </p:cNvPr>
          <p:cNvSpPr txBox="1"/>
          <p:nvPr/>
        </p:nvSpPr>
        <p:spPr>
          <a:xfrm>
            <a:off x="3243532" y="2925178"/>
            <a:ext cx="1429622" cy="338554"/>
          </a:xfrm>
          <a:prstGeom prst="rect">
            <a:avLst/>
          </a:prstGeom>
          <a:noFill/>
        </p:spPr>
        <p:txBody>
          <a:bodyPr wrap="none" rtlCol="0">
            <a:spAutoFit/>
          </a:bodyPr>
          <a:lstStyle/>
          <a:p>
            <a:r>
              <a:rPr lang="en-GB" sz="1600" dirty="0">
                <a:solidFill>
                  <a:schemeClr val="bg1">
                    <a:lumMod val="65000"/>
                  </a:schemeClr>
                </a:solidFill>
              </a:rPr>
              <a:t>February, 2019</a:t>
            </a:r>
            <a:endParaRPr lang="LID4096" sz="1600" dirty="0">
              <a:solidFill>
                <a:schemeClr val="bg1">
                  <a:lumMod val="65000"/>
                </a:schemeClr>
              </a:solidFill>
            </a:endParaRPr>
          </a:p>
        </p:txBody>
      </p:sp>
      <p:pic>
        <p:nvPicPr>
          <p:cNvPr id="16" name="Audio 15">
            <a:hlinkClick r:id="" action="ppaction://media"/>
            <a:extLst>
              <a:ext uri="{FF2B5EF4-FFF2-40B4-BE49-F238E27FC236}">
                <a16:creationId xmlns:a16="http://schemas.microsoft.com/office/drawing/2014/main" id="{CECBD9D1-FDB5-4D82-A562-C68472BAB7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02301161"/>
      </p:ext>
    </p:extLst>
  </p:cSld>
  <p:clrMapOvr>
    <a:masterClrMapping/>
  </p:clrMapOvr>
  <mc:AlternateContent xmlns:mc="http://schemas.openxmlformats.org/markup-compatibility/2006" xmlns:p14="http://schemas.microsoft.com/office/powerpoint/2010/main">
    <mc:Choice Requires="p14">
      <p:transition spd="slow" p14:dur="2000" advTm="37070"/>
    </mc:Choice>
    <mc:Fallback xmlns="">
      <p:transition spd="slow" advTm="3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7"/>
          <p:cNvSpPr>
            <a:spLocks noChangeArrowheads="1"/>
          </p:cNvSpPr>
          <p:nvPr/>
        </p:nvSpPr>
        <p:spPr bwMode="auto">
          <a:xfrm>
            <a:off x="1387554" y="3985991"/>
            <a:ext cx="2285627" cy="2285503"/>
          </a:xfrm>
          <a:prstGeom prst="ellipse">
            <a:avLst/>
          </a:prstGeom>
          <a:solidFill>
            <a:schemeClr val="accent4">
              <a:lumMod val="75000"/>
            </a:schemeClr>
          </a:solidFill>
          <a:ln w="15875" algn="ctr">
            <a:noFill/>
            <a:round/>
            <a:headEnd/>
            <a:tailEnd/>
          </a:ln>
        </p:spPr>
        <p:txBody>
          <a:bodyPr lIns="91271" tIns="45637" rIns="91271" bIns="45637"/>
          <a:lstStyle/>
          <a:p>
            <a:pPr algn="ctr">
              <a:defRPr/>
            </a:pPr>
            <a:r>
              <a:rPr lang="en-US" sz="2800" dirty="0">
                <a:solidFill>
                  <a:schemeClr val="bg1"/>
                </a:solidFill>
              </a:rPr>
              <a:t>What </a:t>
            </a:r>
          </a:p>
          <a:p>
            <a:pPr algn="ctr">
              <a:defRPr/>
            </a:pPr>
            <a:r>
              <a:rPr lang="en-US" sz="2800" dirty="0">
                <a:solidFill>
                  <a:schemeClr val="bg1"/>
                </a:solidFill>
              </a:rPr>
              <a:t>are smart cities?</a:t>
            </a:r>
          </a:p>
        </p:txBody>
      </p:sp>
      <p:sp>
        <p:nvSpPr>
          <p:cNvPr id="36884" name="Rectangle 6"/>
          <p:cNvSpPr>
            <a:spLocks noGrp="1" noChangeArrowheads="1"/>
          </p:cNvSpPr>
          <p:nvPr>
            <p:ph type="title" idx="4294967295"/>
          </p:nvPr>
        </p:nvSpPr>
        <p:spPr>
          <a:xfrm>
            <a:off x="688036" y="153079"/>
            <a:ext cx="10902654" cy="1325563"/>
          </a:xfrm>
        </p:spPr>
        <p:txBody>
          <a:bodyPr/>
          <a:lstStyle/>
          <a:p>
            <a:pPr eaLnBrk="1" hangingPunct="1"/>
            <a:r>
              <a:rPr lang="en-US" b="1" dirty="0">
                <a:latin typeface="+mn-lt"/>
              </a:rPr>
              <a:t>Learning objectives</a:t>
            </a:r>
          </a:p>
        </p:txBody>
      </p:sp>
      <p:sp>
        <p:nvSpPr>
          <p:cNvPr id="39" name="Round Diagonal Corner Rectangle 7">
            <a:extLst>
              <a:ext uri="{FF2B5EF4-FFF2-40B4-BE49-F238E27FC236}">
                <a16:creationId xmlns:a16="http://schemas.microsoft.com/office/drawing/2014/main" id="{C19B97D1-B9E8-4E47-B57A-3BA6F5065FF3}"/>
              </a:ext>
            </a:extLst>
          </p:cNvPr>
          <p:cNvSpPr>
            <a:spLocks noChangeArrowheads="1"/>
          </p:cNvSpPr>
          <p:nvPr/>
        </p:nvSpPr>
        <p:spPr bwMode="auto">
          <a:xfrm>
            <a:off x="5346308" y="3985991"/>
            <a:ext cx="2285627" cy="2285503"/>
          </a:xfrm>
          <a:prstGeom prst="ellipse">
            <a:avLst/>
          </a:prstGeom>
          <a:solidFill>
            <a:schemeClr val="accent1">
              <a:lumMod val="75000"/>
            </a:schemeClr>
          </a:solidFill>
          <a:ln w="15875" algn="ctr">
            <a:noFill/>
            <a:round/>
            <a:headEnd/>
            <a:tailEnd/>
          </a:ln>
        </p:spPr>
        <p:txBody>
          <a:bodyPr lIns="91271" tIns="45637" rIns="91271" bIns="45637"/>
          <a:lstStyle/>
          <a:p>
            <a:pPr algn="ctr">
              <a:defRPr/>
            </a:pPr>
            <a:r>
              <a:rPr lang="en-US" sz="2800" dirty="0">
                <a:solidFill>
                  <a:schemeClr val="bg1"/>
                </a:solidFill>
              </a:rPr>
              <a:t>Urban Data Platforms</a:t>
            </a:r>
          </a:p>
        </p:txBody>
      </p:sp>
      <p:sp>
        <p:nvSpPr>
          <p:cNvPr id="40" name="Round Diagonal Corner Rectangle 7">
            <a:extLst>
              <a:ext uri="{FF2B5EF4-FFF2-40B4-BE49-F238E27FC236}">
                <a16:creationId xmlns:a16="http://schemas.microsoft.com/office/drawing/2014/main" id="{BCEB3715-2BDD-43A2-8924-857F6DEBD0CA}"/>
              </a:ext>
            </a:extLst>
          </p:cNvPr>
          <p:cNvSpPr>
            <a:spLocks noChangeArrowheads="1"/>
          </p:cNvSpPr>
          <p:nvPr/>
        </p:nvSpPr>
        <p:spPr bwMode="auto">
          <a:xfrm>
            <a:off x="9305063" y="3985991"/>
            <a:ext cx="2285627" cy="2285503"/>
          </a:xfrm>
          <a:prstGeom prst="ellipse">
            <a:avLst/>
          </a:prstGeom>
          <a:solidFill>
            <a:schemeClr val="tx1">
              <a:lumMod val="65000"/>
              <a:lumOff val="35000"/>
            </a:schemeClr>
          </a:solidFill>
          <a:ln w="15875" algn="ctr">
            <a:noFill/>
            <a:round/>
            <a:headEnd/>
            <a:tailEnd/>
          </a:ln>
        </p:spPr>
        <p:txBody>
          <a:bodyPr lIns="91271" tIns="45637" rIns="91271" bIns="45637"/>
          <a:lstStyle/>
          <a:p>
            <a:pPr algn="ctr">
              <a:defRPr/>
            </a:pPr>
            <a:r>
              <a:rPr lang="en-US" sz="2800" dirty="0">
                <a:solidFill>
                  <a:schemeClr val="bg1"/>
                </a:solidFill>
              </a:rPr>
              <a:t>Ethical </a:t>
            </a:r>
            <a:r>
              <a:rPr lang="en-US" sz="2800" dirty="0" err="1">
                <a:solidFill>
                  <a:schemeClr val="bg1"/>
                </a:solidFill>
              </a:rPr>
              <a:t>consi</a:t>
            </a:r>
            <a:r>
              <a:rPr lang="en-US" sz="2800" dirty="0">
                <a:solidFill>
                  <a:schemeClr val="bg1"/>
                </a:solidFill>
              </a:rPr>
              <a:t>-derations</a:t>
            </a:r>
          </a:p>
        </p:txBody>
      </p:sp>
      <p:pic>
        <p:nvPicPr>
          <p:cNvPr id="41" name="Picture 3">
            <a:extLst>
              <a:ext uri="{FF2B5EF4-FFF2-40B4-BE49-F238E27FC236}">
                <a16:creationId xmlns:a16="http://schemas.microsoft.com/office/drawing/2014/main" id="{72078EAC-DE3F-49A9-9D94-E19BC55CAE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1767" y="1659808"/>
            <a:ext cx="2987795" cy="19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The things Cloud does not solve - SogetiLabs">
            <a:extLst>
              <a:ext uri="{FF2B5EF4-FFF2-40B4-BE49-F238E27FC236}">
                <a16:creationId xmlns:a16="http://schemas.microsoft.com/office/drawing/2014/main" id="{23A22B27-EA18-4D71-B3BB-75C13969B0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13" t="18387" r="9991" b="1"/>
          <a:stretch/>
        </p:blipFill>
        <p:spPr bwMode="auto">
          <a:xfrm>
            <a:off x="4995223" y="1659808"/>
            <a:ext cx="2987795" cy="19915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88F27DF-FC6A-49C9-A616-D9DECCFCEAE6}"/>
              </a:ext>
            </a:extLst>
          </p:cNvPr>
          <p:cNvPicPr>
            <a:picLocks noChangeAspect="1"/>
          </p:cNvPicPr>
          <p:nvPr/>
        </p:nvPicPr>
        <p:blipFill rotWithShape="1">
          <a:blip r:embed="rId7"/>
          <a:srcRect l="12513" t="434" r="13957" b="-434"/>
          <a:stretch/>
        </p:blipFill>
        <p:spPr>
          <a:xfrm>
            <a:off x="8764349" y="1659808"/>
            <a:ext cx="2987795" cy="1982983"/>
          </a:xfrm>
          <a:prstGeom prst="rect">
            <a:avLst/>
          </a:prstGeom>
        </p:spPr>
      </p:pic>
      <p:pic>
        <p:nvPicPr>
          <p:cNvPr id="5" name="Audio 4">
            <a:hlinkClick r:id="" action="ppaction://media"/>
            <a:extLst>
              <a:ext uri="{FF2B5EF4-FFF2-40B4-BE49-F238E27FC236}">
                <a16:creationId xmlns:a16="http://schemas.microsoft.com/office/drawing/2014/main" id="{4A38EA4B-5C8F-4C18-AA8A-7338949BD2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184236284"/>
      </p:ext>
    </p:extLst>
  </p:cSld>
  <p:clrMapOvr>
    <a:masterClrMapping/>
  </p:clrMapOvr>
  <p:transition spd="slow" advTm="123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90228" y="213181"/>
            <a:ext cx="9330863" cy="4553589"/>
          </a:xfrm>
          <a:prstGeom prst="rect">
            <a:avLst/>
          </a:prstGeom>
        </p:spPr>
      </p:pic>
      <p:sp>
        <p:nvSpPr>
          <p:cNvPr id="3" name="TextBox 2"/>
          <p:cNvSpPr txBox="1">
            <a:spLocks noChangeArrowheads="1"/>
          </p:cNvSpPr>
          <p:nvPr/>
        </p:nvSpPr>
        <p:spPr bwMode="auto">
          <a:xfrm>
            <a:off x="5565517" y="2677610"/>
            <a:ext cx="3906953" cy="193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25" tIns="45463" rIns="90925" bIns="45463">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algn="ctr" defTabSz="425700" eaLnBrk="1" hangingPunct="1"/>
            <a:r>
              <a:rPr lang="nl-NL" sz="6000" b="1" dirty="0">
                <a:solidFill>
                  <a:schemeClr val="bg1">
                    <a:lumMod val="95000"/>
                  </a:schemeClr>
                </a:solidFill>
                <a:latin typeface="Calibri" panose="020F0502020204030204" pitchFamily="34" charset="0"/>
                <a:cs typeface="Calibri" panose="020F0502020204030204" pitchFamily="34" charset="0"/>
              </a:rPr>
              <a:t>Augmented</a:t>
            </a:r>
          </a:p>
          <a:p>
            <a:pPr algn="ctr" defTabSz="425700" eaLnBrk="1" hangingPunct="1"/>
            <a:r>
              <a:rPr lang="nl-NL" sz="6000" b="1" dirty="0">
                <a:solidFill>
                  <a:schemeClr val="bg1">
                    <a:lumMod val="95000"/>
                  </a:schemeClr>
                </a:solidFill>
                <a:latin typeface="Calibri" panose="020F0502020204030204" pitchFamily="34" charset="0"/>
                <a:cs typeface="Calibri" panose="020F0502020204030204" pitchFamily="34" charset="0"/>
              </a:rPr>
              <a:t>Humanity</a:t>
            </a:r>
            <a:endParaRPr lang="en-US" sz="6000" b="1" dirty="0">
              <a:solidFill>
                <a:schemeClr val="bg1">
                  <a:lumMod val="95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251633" y="6673334"/>
            <a:ext cx="6070893" cy="369332"/>
          </a:xfrm>
          <a:prstGeom prst="rect">
            <a:avLst/>
          </a:prstGeom>
          <a:noFill/>
        </p:spPr>
        <p:txBody>
          <a:bodyPr wrap="none" rtlCol="0">
            <a:spAutoFit/>
          </a:bodyPr>
          <a:lstStyle/>
          <a:p>
            <a:r>
              <a:rPr lang="en-GB" sz="900" dirty="0">
                <a:hlinkClick r:id="rId6"/>
              </a:rPr>
              <a:t>https://singularityhub.com/2016/01/17/anticipating-your-needs-emotional-intelligence-is-the-key-to-smarter-gadgets/</a:t>
            </a:r>
            <a:endParaRPr lang="en-GB" sz="900" dirty="0"/>
          </a:p>
          <a:p>
            <a:endParaRPr lang="en-GB" sz="900" dirty="0"/>
          </a:p>
        </p:txBody>
      </p:sp>
      <p:pic>
        <p:nvPicPr>
          <p:cNvPr id="5" name="Picture 4">
            <a:extLst>
              <a:ext uri="{FF2B5EF4-FFF2-40B4-BE49-F238E27FC236}">
                <a16:creationId xmlns:a16="http://schemas.microsoft.com/office/drawing/2014/main" id="{5685945A-B407-4148-AFA5-26DF5DA29463}"/>
              </a:ext>
            </a:extLst>
          </p:cNvPr>
          <p:cNvPicPr>
            <a:picLocks noChangeAspect="1"/>
          </p:cNvPicPr>
          <p:nvPr/>
        </p:nvPicPr>
        <p:blipFill rotWithShape="1">
          <a:blip r:embed="rId7"/>
          <a:srcRect l="2023" t="20409"/>
          <a:stretch/>
        </p:blipFill>
        <p:spPr>
          <a:xfrm>
            <a:off x="675060" y="3617248"/>
            <a:ext cx="3639059" cy="2786620"/>
          </a:xfrm>
          <a:custGeom>
            <a:avLst/>
            <a:gdLst>
              <a:gd name="connsiteX0" fmla="*/ 0 w 3639059"/>
              <a:gd name="connsiteY0" fmla="*/ 0 h 2786620"/>
              <a:gd name="connsiteX1" fmla="*/ 410694 w 3639059"/>
              <a:gd name="connsiteY1" fmla="*/ 0 h 2786620"/>
              <a:gd name="connsiteX2" fmla="*/ 966950 w 3639059"/>
              <a:gd name="connsiteY2" fmla="*/ 0 h 2786620"/>
              <a:gd name="connsiteX3" fmla="*/ 1523206 w 3639059"/>
              <a:gd name="connsiteY3" fmla="*/ 0 h 2786620"/>
              <a:gd name="connsiteX4" fmla="*/ 2115853 w 3639059"/>
              <a:gd name="connsiteY4" fmla="*/ 0 h 2786620"/>
              <a:gd name="connsiteX5" fmla="*/ 2599328 w 3639059"/>
              <a:gd name="connsiteY5" fmla="*/ 0 h 2786620"/>
              <a:gd name="connsiteX6" fmla="*/ 3082803 w 3639059"/>
              <a:gd name="connsiteY6" fmla="*/ 0 h 2786620"/>
              <a:gd name="connsiteX7" fmla="*/ 3639059 w 3639059"/>
              <a:gd name="connsiteY7" fmla="*/ 0 h 2786620"/>
              <a:gd name="connsiteX8" fmla="*/ 3639059 w 3639059"/>
              <a:gd name="connsiteY8" fmla="*/ 501592 h 2786620"/>
              <a:gd name="connsiteX9" fmla="*/ 3639059 w 3639059"/>
              <a:gd name="connsiteY9" fmla="*/ 1086782 h 2786620"/>
              <a:gd name="connsiteX10" fmla="*/ 3639059 w 3639059"/>
              <a:gd name="connsiteY10" fmla="*/ 1699838 h 2786620"/>
              <a:gd name="connsiteX11" fmla="*/ 3639059 w 3639059"/>
              <a:gd name="connsiteY11" fmla="*/ 2201430 h 2786620"/>
              <a:gd name="connsiteX12" fmla="*/ 3639059 w 3639059"/>
              <a:gd name="connsiteY12" fmla="*/ 2786620 h 2786620"/>
              <a:gd name="connsiteX13" fmla="*/ 3082803 w 3639059"/>
              <a:gd name="connsiteY13" fmla="*/ 2786620 h 2786620"/>
              <a:gd name="connsiteX14" fmla="*/ 2599328 w 3639059"/>
              <a:gd name="connsiteY14" fmla="*/ 2786620 h 2786620"/>
              <a:gd name="connsiteX15" fmla="*/ 2115853 w 3639059"/>
              <a:gd name="connsiteY15" fmla="*/ 2786620 h 2786620"/>
              <a:gd name="connsiteX16" fmla="*/ 1668768 w 3639059"/>
              <a:gd name="connsiteY16" fmla="*/ 2786620 h 2786620"/>
              <a:gd name="connsiteX17" fmla="*/ 1221684 w 3639059"/>
              <a:gd name="connsiteY17" fmla="*/ 2786620 h 2786620"/>
              <a:gd name="connsiteX18" fmla="*/ 701819 w 3639059"/>
              <a:gd name="connsiteY18" fmla="*/ 2786620 h 2786620"/>
              <a:gd name="connsiteX19" fmla="*/ 0 w 3639059"/>
              <a:gd name="connsiteY19" fmla="*/ 2786620 h 2786620"/>
              <a:gd name="connsiteX20" fmla="*/ 0 w 3639059"/>
              <a:gd name="connsiteY20" fmla="*/ 2201430 h 2786620"/>
              <a:gd name="connsiteX21" fmla="*/ 0 w 3639059"/>
              <a:gd name="connsiteY21" fmla="*/ 1616240 h 2786620"/>
              <a:gd name="connsiteX22" fmla="*/ 0 w 3639059"/>
              <a:gd name="connsiteY22" fmla="*/ 1142514 h 2786620"/>
              <a:gd name="connsiteX23" fmla="*/ 0 w 3639059"/>
              <a:gd name="connsiteY23" fmla="*/ 668789 h 2786620"/>
              <a:gd name="connsiteX24" fmla="*/ 0 w 3639059"/>
              <a:gd name="connsiteY24" fmla="*/ 0 h 278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9059" h="2786620" fill="none" extrusionOk="0">
                <a:moveTo>
                  <a:pt x="0" y="0"/>
                </a:moveTo>
                <a:cubicBezTo>
                  <a:pt x="163724" y="-16015"/>
                  <a:pt x="240580" y="21706"/>
                  <a:pt x="410694" y="0"/>
                </a:cubicBezTo>
                <a:cubicBezTo>
                  <a:pt x="580808" y="-21706"/>
                  <a:pt x="746289" y="34335"/>
                  <a:pt x="966950" y="0"/>
                </a:cubicBezTo>
                <a:cubicBezTo>
                  <a:pt x="1187611" y="-34335"/>
                  <a:pt x="1293785" y="48380"/>
                  <a:pt x="1523206" y="0"/>
                </a:cubicBezTo>
                <a:cubicBezTo>
                  <a:pt x="1752627" y="-48380"/>
                  <a:pt x="1918112" y="40090"/>
                  <a:pt x="2115853" y="0"/>
                </a:cubicBezTo>
                <a:cubicBezTo>
                  <a:pt x="2313594" y="-40090"/>
                  <a:pt x="2379061" y="5590"/>
                  <a:pt x="2599328" y="0"/>
                </a:cubicBezTo>
                <a:cubicBezTo>
                  <a:pt x="2819595" y="-5590"/>
                  <a:pt x="2966572" y="24417"/>
                  <a:pt x="3082803" y="0"/>
                </a:cubicBezTo>
                <a:cubicBezTo>
                  <a:pt x="3199035" y="-24417"/>
                  <a:pt x="3376033" y="13811"/>
                  <a:pt x="3639059" y="0"/>
                </a:cubicBezTo>
                <a:cubicBezTo>
                  <a:pt x="3658797" y="239374"/>
                  <a:pt x="3638271" y="325366"/>
                  <a:pt x="3639059" y="501592"/>
                </a:cubicBezTo>
                <a:cubicBezTo>
                  <a:pt x="3639847" y="677818"/>
                  <a:pt x="3602507" y="848345"/>
                  <a:pt x="3639059" y="1086782"/>
                </a:cubicBezTo>
                <a:cubicBezTo>
                  <a:pt x="3675611" y="1325219"/>
                  <a:pt x="3627942" y="1471454"/>
                  <a:pt x="3639059" y="1699838"/>
                </a:cubicBezTo>
                <a:cubicBezTo>
                  <a:pt x="3650176" y="1928222"/>
                  <a:pt x="3630360" y="1974618"/>
                  <a:pt x="3639059" y="2201430"/>
                </a:cubicBezTo>
                <a:cubicBezTo>
                  <a:pt x="3647758" y="2428242"/>
                  <a:pt x="3628520" y="2512763"/>
                  <a:pt x="3639059" y="2786620"/>
                </a:cubicBezTo>
                <a:cubicBezTo>
                  <a:pt x="3490271" y="2844035"/>
                  <a:pt x="3280512" y="2776256"/>
                  <a:pt x="3082803" y="2786620"/>
                </a:cubicBezTo>
                <a:cubicBezTo>
                  <a:pt x="2885094" y="2796984"/>
                  <a:pt x="2793280" y="2756882"/>
                  <a:pt x="2599328" y="2786620"/>
                </a:cubicBezTo>
                <a:cubicBezTo>
                  <a:pt x="2405376" y="2816358"/>
                  <a:pt x="2213878" y="2768061"/>
                  <a:pt x="2115853" y="2786620"/>
                </a:cubicBezTo>
                <a:cubicBezTo>
                  <a:pt x="2017829" y="2805179"/>
                  <a:pt x="1844314" y="2769431"/>
                  <a:pt x="1668768" y="2786620"/>
                </a:cubicBezTo>
                <a:cubicBezTo>
                  <a:pt x="1493223" y="2803809"/>
                  <a:pt x="1365696" y="2774405"/>
                  <a:pt x="1221684" y="2786620"/>
                </a:cubicBezTo>
                <a:cubicBezTo>
                  <a:pt x="1077672" y="2798835"/>
                  <a:pt x="870562" y="2779654"/>
                  <a:pt x="701819" y="2786620"/>
                </a:cubicBezTo>
                <a:cubicBezTo>
                  <a:pt x="533076" y="2793586"/>
                  <a:pt x="238812" y="2718591"/>
                  <a:pt x="0" y="2786620"/>
                </a:cubicBezTo>
                <a:cubicBezTo>
                  <a:pt x="-43504" y="2616671"/>
                  <a:pt x="68514" y="2338742"/>
                  <a:pt x="0" y="2201430"/>
                </a:cubicBezTo>
                <a:cubicBezTo>
                  <a:pt x="-68514" y="2064118"/>
                  <a:pt x="62839" y="1780222"/>
                  <a:pt x="0" y="1616240"/>
                </a:cubicBezTo>
                <a:cubicBezTo>
                  <a:pt x="-62839" y="1452258"/>
                  <a:pt x="32233" y="1299829"/>
                  <a:pt x="0" y="1142514"/>
                </a:cubicBezTo>
                <a:cubicBezTo>
                  <a:pt x="-32233" y="985199"/>
                  <a:pt x="13506" y="885653"/>
                  <a:pt x="0" y="668789"/>
                </a:cubicBezTo>
                <a:cubicBezTo>
                  <a:pt x="-13506" y="451925"/>
                  <a:pt x="5149" y="173073"/>
                  <a:pt x="0" y="0"/>
                </a:cubicBezTo>
                <a:close/>
              </a:path>
              <a:path w="3639059" h="2786620" stroke="0" extrusionOk="0">
                <a:moveTo>
                  <a:pt x="0" y="0"/>
                </a:moveTo>
                <a:cubicBezTo>
                  <a:pt x="189587" y="-43217"/>
                  <a:pt x="366963" y="7536"/>
                  <a:pt x="483475" y="0"/>
                </a:cubicBezTo>
                <a:cubicBezTo>
                  <a:pt x="599988" y="-7536"/>
                  <a:pt x="864719" y="64401"/>
                  <a:pt x="1076122" y="0"/>
                </a:cubicBezTo>
                <a:cubicBezTo>
                  <a:pt x="1287525" y="-64401"/>
                  <a:pt x="1534029" y="27928"/>
                  <a:pt x="1668768" y="0"/>
                </a:cubicBezTo>
                <a:cubicBezTo>
                  <a:pt x="1803507" y="-27928"/>
                  <a:pt x="1971028" y="18159"/>
                  <a:pt x="2188634" y="0"/>
                </a:cubicBezTo>
                <a:cubicBezTo>
                  <a:pt x="2406240" y="-18159"/>
                  <a:pt x="2477850" y="32688"/>
                  <a:pt x="2599328" y="0"/>
                </a:cubicBezTo>
                <a:cubicBezTo>
                  <a:pt x="2720806" y="-32688"/>
                  <a:pt x="2883531" y="5675"/>
                  <a:pt x="3010022" y="0"/>
                </a:cubicBezTo>
                <a:cubicBezTo>
                  <a:pt x="3136513" y="-5675"/>
                  <a:pt x="3420127" y="49369"/>
                  <a:pt x="3639059" y="0"/>
                </a:cubicBezTo>
                <a:cubicBezTo>
                  <a:pt x="3654578" y="144169"/>
                  <a:pt x="3625273" y="441514"/>
                  <a:pt x="3639059" y="585190"/>
                </a:cubicBezTo>
                <a:cubicBezTo>
                  <a:pt x="3652845" y="728866"/>
                  <a:pt x="3597282" y="992026"/>
                  <a:pt x="3639059" y="1198247"/>
                </a:cubicBezTo>
                <a:cubicBezTo>
                  <a:pt x="3680836" y="1404468"/>
                  <a:pt x="3608698" y="1481043"/>
                  <a:pt x="3639059" y="1727704"/>
                </a:cubicBezTo>
                <a:cubicBezTo>
                  <a:pt x="3669420" y="1974365"/>
                  <a:pt x="3632442" y="2060618"/>
                  <a:pt x="3639059" y="2229296"/>
                </a:cubicBezTo>
                <a:cubicBezTo>
                  <a:pt x="3645676" y="2397974"/>
                  <a:pt x="3606354" y="2569159"/>
                  <a:pt x="3639059" y="2786620"/>
                </a:cubicBezTo>
                <a:cubicBezTo>
                  <a:pt x="3406153" y="2797333"/>
                  <a:pt x="3270898" y="2772482"/>
                  <a:pt x="3119193" y="2786620"/>
                </a:cubicBezTo>
                <a:cubicBezTo>
                  <a:pt x="2967488" y="2800758"/>
                  <a:pt x="2778312" y="2764904"/>
                  <a:pt x="2599328" y="2786620"/>
                </a:cubicBezTo>
                <a:cubicBezTo>
                  <a:pt x="2420345" y="2808336"/>
                  <a:pt x="2311162" y="2774758"/>
                  <a:pt x="2115853" y="2786620"/>
                </a:cubicBezTo>
                <a:cubicBezTo>
                  <a:pt x="1920545" y="2798482"/>
                  <a:pt x="1825439" y="2738682"/>
                  <a:pt x="1595987" y="2786620"/>
                </a:cubicBezTo>
                <a:cubicBezTo>
                  <a:pt x="1366535" y="2834558"/>
                  <a:pt x="1184705" y="2758062"/>
                  <a:pt x="1076122" y="2786620"/>
                </a:cubicBezTo>
                <a:cubicBezTo>
                  <a:pt x="967539" y="2815178"/>
                  <a:pt x="673678" y="2765270"/>
                  <a:pt x="519866" y="2786620"/>
                </a:cubicBezTo>
                <a:cubicBezTo>
                  <a:pt x="366054" y="2807970"/>
                  <a:pt x="150779" y="2728684"/>
                  <a:pt x="0" y="2786620"/>
                </a:cubicBezTo>
                <a:cubicBezTo>
                  <a:pt x="-39728" y="2573149"/>
                  <a:pt x="59278" y="2506145"/>
                  <a:pt x="0" y="2285028"/>
                </a:cubicBezTo>
                <a:cubicBezTo>
                  <a:pt x="-59278" y="2063911"/>
                  <a:pt x="41734" y="1974823"/>
                  <a:pt x="0" y="1699838"/>
                </a:cubicBezTo>
                <a:cubicBezTo>
                  <a:pt x="-41734" y="1424853"/>
                  <a:pt x="46280" y="1345714"/>
                  <a:pt x="0" y="1226113"/>
                </a:cubicBezTo>
                <a:cubicBezTo>
                  <a:pt x="-46280" y="1106512"/>
                  <a:pt x="27678" y="938583"/>
                  <a:pt x="0" y="668789"/>
                </a:cubicBezTo>
                <a:cubicBezTo>
                  <a:pt x="-27678" y="398995"/>
                  <a:pt x="23546" y="232957"/>
                  <a:pt x="0" y="0"/>
                </a:cubicBezTo>
                <a:close/>
              </a:path>
            </a:pathLst>
          </a:custGeom>
          <a:ln w="76200">
            <a:solidFill>
              <a:schemeClr val="bg1"/>
            </a:solidFill>
            <a:extLst>
              <a:ext uri="{C807C97D-BFC1-408E-A445-0C87EB9F89A2}">
                <ask:lineSketchStyleProps xmlns:ask="http://schemas.microsoft.com/office/drawing/2018/sketchyshapes" sd="35753704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7F0A1267-E125-4A7D-8520-2695902D2C80}"/>
              </a:ext>
            </a:extLst>
          </p:cNvPr>
          <p:cNvSpPr txBox="1"/>
          <p:nvPr/>
        </p:nvSpPr>
        <p:spPr>
          <a:xfrm>
            <a:off x="4522653" y="6034536"/>
            <a:ext cx="5479642" cy="400110"/>
          </a:xfrm>
          <a:prstGeom prst="rect">
            <a:avLst/>
          </a:prstGeom>
          <a:noFill/>
        </p:spPr>
        <p:txBody>
          <a:bodyPr wrap="none" rtlCol="0">
            <a:spAutoFit/>
          </a:bodyPr>
          <a:lstStyle/>
          <a:p>
            <a:r>
              <a:rPr lang="en-GB" sz="2000" dirty="0">
                <a:solidFill>
                  <a:schemeClr val="bg1">
                    <a:lumMod val="95000"/>
                  </a:schemeClr>
                </a:solidFill>
              </a:rPr>
              <a:t>Luddites smashing machines in early Industrial Age</a:t>
            </a:r>
            <a:endParaRPr lang="LID4096" sz="2000" dirty="0">
              <a:solidFill>
                <a:schemeClr val="bg1">
                  <a:lumMod val="95000"/>
                </a:schemeClr>
              </a:solidFill>
            </a:endParaRPr>
          </a:p>
        </p:txBody>
      </p:sp>
      <p:pic>
        <p:nvPicPr>
          <p:cNvPr id="7" name="Audio 6">
            <a:hlinkClick r:id="" action="ppaction://media"/>
            <a:extLst>
              <a:ext uri="{FF2B5EF4-FFF2-40B4-BE49-F238E27FC236}">
                <a16:creationId xmlns:a16="http://schemas.microsoft.com/office/drawing/2014/main" id="{CE35FAFB-ACD4-496B-83FA-4153A749BC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454913090"/>
      </p:ext>
    </p:extLst>
  </p:cSld>
  <p:clrMapOvr>
    <a:masterClrMapping/>
  </p:clrMapOvr>
  <mc:AlternateContent xmlns:mc="http://schemas.openxmlformats.org/markup-compatibility/2006" xmlns:p14="http://schemas.microsoft.com/office/powerpoint/2010/main">
    <mc:Choice Requires="p14">
      <p:transition spd="slow" p14:dur="2000" advTm="33782"/>
    </mc:Choice>
    <mc:Fallback xmlns="">
      <p:transition spd="slow" advTm="3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92EE04-17D4-419E-A165-ED81AA49E66E}"/>
              </a:ext>
            </a:extLst>
          </p:cNvPr>
          <p:cNvPicPr>
            <a:picLocks noChangeAspect="1"/>
          </p:cNvPicPr>
          <p:nvPr/>
        </p:nvPicPr>
        <p:blipFill>
          <a:blip r:embed="rId5"/>
          <a:stretch>
            <a:fillRect/>
          </a:stretch>
        </p:blipFill>
        <p:spPr>
          <a:xfrm>
            <a:off x="117704" y="24548"/>
            <a:ext cx="12042509" cy="6841012"/>
          </a:xfrm>
          <a:prstGeom prst="rect">
            <a:avLst/>
          </a:prstGeom>
          <a:ln>
            <a:noFill/>
          </a:ln>
          <a:effectLst>
            <a:softEdge rad="177800"/>
          </a:effectLst>
        </p:spPr>
      </p:pic>
      <p:sp>
        <p:nvSpPr>
          <p:cNvPr id="31751" name="Rectangle 8"/>
          <p:cNvSpPr>
            <a:spLocks noGrp="1" noChangeArrowheads="1"/>
          </p:cNvSpPr>
          <p:nvPr>
            <p:ph type="title" idx="4294967295"/>
          </p:nvPr>
        </p:nvSpPr>
        <p:spPr>
          <a:xfrm>
            <a:off x="6835397" y="567839"/>
            <a:ext cx="4734549" cy="1142752"/>
          </a:xfrm>
        </p:spPr>
        <p:txBody>
          <a:bodyPr vert="horz" lIns="0" tIns="0" rIns="0" bIns="0" rtlCol="0" anchor="b">
            <a:normAutofit/>
          </a:bodyPr>
          <a:lstStyle/>
          <a:p>
            <a:r>
              <a:rPr lang="nl-NL" sz="5400" b="1" dirty="0">
                <a:solidFill>
                  <a:schemeClr val="bg1"/>
                </a:solidFill>
                <a:latin typeface="+mn-lt"/>
              </a:rPr>
              <a:t>Just </a:t>
            </a:r>
            <a:r>
              <a:rPr lang="nl-NL" sz="5400" b="1" dirty="0" err="1">
                <a:solidFill>
                  <a:schemeClr val="bg1"/>
                </a:solidFill>
                <a:latin typeface="+mn-lt"/>
              </a:rPr>
              <a:t>Imagine</a:t>
            </a:r>
            <a:r>
              <a:rPr lang="nl-NL" sz="5400" b="1" dirty="0">
                <a:solidFill>
                  <a:schemeClr val="bg1"/>
                </a:solidFill>
                <a:latin typeface="+mn-lt"/>
              </a:rPr>
              <a:t> ...!</a:t>
            </a:r>
          </a:p>
        </p:txBody>
      </p:sp>
      <p:pic>
        <p:nvPicPr>
          <p:cNvPr id="5" name="Picture 4" descr="Logo&#10;&#10;Description automatically generated">
            <a:extLst>
              <a:ext uri="{FF2B5EF4-FFF2-40B4-BE49-F238E27FC236}">
                <a16:creationId xmlns:a16="http://schemas.microsoft.com/office/drawing/2014/main" id="{0E5CDDBA-829D-44FE-A076-033B0C64E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8984" y="4932785"/>
            <a:ext cx="1506115" cy="1506115"/>
          </a:xfrm>
          <a:prstGeom prst="rect">
            <a:avLst/>
          </a:prstGeom>
          <a:solidFill>
            <a:schemeClr val="bg1"/>
          </a:solidFill>
          <a:effectLst>
            <a:softEdge rad="63500"/>
          </a:effectLst>
        </p:spPr>
      </p:pic>
      <p:pic>
        <p:nvPicPr>
          <p:cNvPr id="3" name="Audio 2">
            <a:hlinkClick r:id="" action="ppaction://media"/>
            <a:extLst>
              <a:ext uri="{FF2B5EF4-FFF2-40B4-BE49-F238E27FC236}">
                <a16:creationId xmlns:a16="http://schemas.microsoft.com/office/drawing/2014/main" id="{462CBD01-795A-467C-AA3C-121ED34BFD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235412392"/>
      </p:ext>
    </p:extLst>
  </p:cSld>
  <p:clrMapOvr>
    <a:masterClrMapping/>
  </p:clrMapOvr>
  <p:transition advTm="16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C6DE-40B8-4A0B-8D10-F254FC777212}"/>
              </a:ext>
            </a:extLst>
          </p:cNvPr>
          <p:cNvSpPr>
            <a:spLocks noGrp="1"/>
          </p:cNvSpPr>
          <p:nvPr>
            <p:ph type="title"/>
          </p:nvPr>
        </p:nvSpPr>
        <p:spPr/>
        <p:txBody>
          <a:bodyPr/>
          <a:lstStyle/>
          <a:p>
            <a:r>
              <a:rPr lang="en-GB" dirty="0"/>
              <a:t>{ End of Presentation } </a:t>
            </a:r>
            <a:endParaRPr lang="LID4096" dirty="0"/>
          </a:p>
        </p:txBody>
      </p:sp>
      <p:pic>
        <p:nvPicPr>
          <p:cNvPr id="4" name="Picture 3" descr="Logo&#10;&#10;Description automatically generated">
            <a:extLst>
              <a:ext uri="{FF2B5EF4-FFF2-40B4-BE49-F238E27FC236}">
                <a16:creationId xmlns:a16="http://schemas.microsoft.com/office/drawing/2014/main" id="{0E5CDDBA-829D-44FE-A076-033B0C64EF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2943" y="2675943"/>
            <a:ext cx="1506115" cy="1506115"/>
          </a:xfrm>
          <a:prstGeom prst="rect">
            <a:avLst/>
          </a:prstGeom>
        </p:spPr>
      </p:pic>
    </p:spTree>
    <p:extLst>
      <p:ext uri="{BB962C8B-B14F-4D97-AF65-F5344CB8AC3E}">
        <p14:creationId xmlns:p14="http://schemas.microsoft.com/office/powerpoint/2010/main" val="196209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artoon_urbansprawl_jpg">
            <a:extLst>
              <a:ext uri="{FF2B5EF4-FFF2-40B4-BE49-F238E27FC236}">
                <a16:creationId xmlns:a16="http://schemas.microsoft.com/office/drawing/2014/main" id="{3E5D3963-6542-474A-9FEF-3269BF13F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934" y="975360"/>
            <a:ext cx="6259516" cy="468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20BB988-70FC-48C4-8FA2-F115E6CA8F98}"/>
              </a:ext>
            </a:extLst>
          </p:cNvPr>
          <p:cNvPicPr>
            <a:picLocks noChangeAspect="1"/>
          </p:cNvPicPr>
          <p:nvPr/>
        </p:nvPicPr>
        <p:blipFill>
          <a:blip r:embed="rId6"/>
          <a:stretch>
            <a:fillRect/>
          </a:stretch>
        </p:blipFill>
        <p:spPr>
          <a:xfrm>
            <a:off x="1177485" y="3651883"/>
            <a:ext cx="2002701" cy="865091"/>
          </a:xfrm>
          <a:prstGeom prst="rect">
            <a:avLst/>
          </a:prstGeom>
        </p:spPr>
      </p:pic>
      <p:sp>
        <p:nvSpPr>
          <p:cNvPr id="5" name="TextBox 4">
            <a:extLst>
              <a:ext uri="{FF2B5EF4-FFF2-40B4-BE49-F238E27FC236}">
                <a16:creationId xmlns:a16="http://schemas.microsoft.com/office/drawing/2014/main" id="{3CE3179F-6774-4ADB-BADF-5906D0017D64}"/>
              </a:ext>
            </a:extLst>
          </p:cNvPr>
          <p:cNvSpPr txBox="1"/>
          <p:nvPr/>
        </p:nvSpPr>
        <p:spPr>
          <a:xfrm>
            <a:off x="1024316" y="526518"/>
            <a:ext cx="2430528" cy="3046988"/>
          </a:xfrm>
          <a:prstGeom prst="rect">
            <a:avLst/>
          </a:prstGeom>
          <a:noFill/>
        </p:spPr>
        <p:txBody>
          <a:bodyPr wrap="square" rtlCol="0">
            <a:spAutoFit/>
          </a:bodyPr>
          <a:lstStyle/>
          <a:p>
            <a:pPr algn="ctr"/>
            <a:r>
              <a:rPr lang="en-GB" sz="3200" dirty="0"/>
              <a:t>“By 2050 about 70% of the world’s population will live in cities”</a:t>
            </a:r>
            <a:endParaRPr lang="LID4096" sz="3200" dirty="0"/>
          </a:p>
        </p:txBody>
      </p:sp>
      <p:grpSp>
        <p:nvGrpSpPr>
          <p:cNvPr id="28" name="Group 27">
            <a:extLst>
              <a:ext uri="{FF2B5EF4-FFF2-40B4-BE49-F238E27FC236}">
                <a16:creationId xmlns:a16="http://schemas.microsoft.com/office/drawing/2014/main" id="{63FB5BCE-CF7D-498C-B5F0-8754C8C0F0B2}"/>
              </a:ext>
            </a:extLst>
          </p:cNvPr>
          <p:cNvGrpSpPr/>
          <p:nvPr/>
        </p:nvGrpSpPr>
        <p:grpSpPr>
          <a:xfrm>
            <a:off x="617513" y="1089063"/>
            <a:ext cx="10121900" cy="5768937"/>
            <a:chOff x="703160" y="1089063"/>
            <a:chExt cx="10121900" cy="5768937"/>
          </a:xfrm>
        </p:grpSpPr>
        <p:grpSp>
          <p:nvGrpSpPr>
            <p:cNvPr id="22" name="Group 21">
              <a:extLst>
                <a:ext uri="{FF2B5EF4-FFF2-40B4-BE49-F238E27FC236}">
                  <a16:creationId xmlns:a16="http://schemas.microsoft.com/office/drawing/2014/main" id="{32110E43-AFB0-4BB6-9EF3-92AE05D5831B}"/>
                </a:ext>
              </a:extLst>
            </p:cNvPr>
            <p:cNvGrpSpPr/>
            <p:nvPr/>
          </p:nvGrpSpPr>
          <p:grpSpPr>
            <a:xfrm>
              <a:off x="1022279" y="1089063"/>
              <a:ext cx="8990742" cy="4859674"/>
              <a:chOff x="1022279" y="1089063"/>
              <a:chExt cx="8990742" cy="4859674"/>
            </a:xfrm>
          </p:grpSpPr>
          <p:sp>
            <p:nvSpPr>
              <p:cNvPr id="3" name="Oval 2">
                <a:extLst>
                  <a:ext uri="{FF2B5EF4-FFF2-40B4-BE49-F238E27FC236}">
                    <a16:creationId xmlns:a16="http://schemas.microsoft.com/office/drawing/2014/main" id="{DA6BFEBA-9A67-46DD-ADB7-B754ABD91AE4}"/>
                  </a:ext>
                </a:extLst>
              </p:cNvPr>
              <p:cNvSpPr/>
              <p:nvPr/>
            </p:nvSpPr>
            <p:spPr>
              <a:xfrm>
                <a:off x="1022279" y="5393933"/>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1%</a:t>
                </a:r>
                <a:endParaRPr lang="LID4096" sz="1400" b="1" dirty="0"/>
              </a:p>
            </p:txBody>
          </p:sp>
          <p:sp>
            <p:nvSpPr>
              <p:cNvPr id="10" name="Oval 9">
                <a:extLst>
                  <a:ext uri="{FF2B5EF4-FFF2-40B4-BE49-F238E27FC236}">
                    <a16:creationId xmlns:a16="http://schemas.microsoft.com/office/drawing/2014/main" id="{24917525-2F55-46D9-806A-68555500B4EE}"/>
                  </a:ext>
                </a:extLst>
              </p:cNvPr>
              <p:cNvSpPr/>
              <p:nvPr/>
            </p:nvSpPr>
            <p:spPr>
              <a:xfrm>
                <a:off x="2726360" y="5136188"/>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3%</a:t>
                </a:r>
                <a:endParaRPr lang="LID4096" sz="1400" b="1" dirty="0"/>
              </a:p>
            </p:txBody>
          </p:sp>
          <p:sp>
            <p:nvSpPr>
              <p:cNvPr id="11" name="Oval 10">
                <a:extLst>
                  <a:ext uri="{FF2B5EF4-FFF2-40B4-BE49-F238E27FC236}">
                    <a16:creationId xmlns:a16="http://schemas.microsoft.com/office/drawing/2014/main" id="{129326CD-7615-4888-9491-8808CD556BD6}"/>
                  </a:ext>
                </a:extLst>
              </p:cNvPr>
              <p:cNvSpPr/>
              <p:nvPr/>
            </p:nvSpPr>
            <p:spPr>
              <a:xfrm>
                <a:off x="4389345" y="4644125"/>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12%</a:t>
                </a:r>
                <a:endParaRPr lang="LID4096" sz="1400" b="1" dirty="0"/>
              </a:p>
            </p:txBody>
          </p:sp>
          <p:sp>
            <p:nvSpPr>
              <p:cNvPr id="12" name="Oval 11">
                <a:extLst>
                  <a:ext uri="{FF2B5EF4-FFF2-40B4-BE49-F238E27FC236}">
                    <a16:creationId xmlns:a16="http://schemas.microsoft.com/office/drawing/2014/main" id="{477B8857-47D5-4F45-B819-F732DD624D8A}"/>
                  </a:ext>
                </a:extLst>
              </p:cNvPr>
              <p:cNvSpPr/>
              <p:nvPr/>
            </p:nvSpPr>
            <p:spPr>
              <a:xfrm>
                <a:off x="7799190" y="2518792"/>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47%</a:t>
                </a:r>
                <a:endParaRPr lang="LID4096" sz="1400" b="1" dirty="0"/>
              </a:p>
            </p:txBody>
          </p:sp>
          <p:sp>
            <p:nvSpPr>
              <p:cNvPr id="13" name="Oval 12">
                <a:extLst>
                  <a:ext uri="{FF2B5EF4-FFF2-40B4-BE49-F238E27FC236}">
                    <a16:creationId xmlns:a16="http://schemas.microsoft.com/office/drawing/2014/main" id="{E8BAE750-FD92-495E-86BA-6E561B2E212B}"/>
                  </a:ext>
                </a:extLst>
              </p:cNvPr>
              <p:cNvSpPr/>
              <p:nvPr/>
            </p:nvSpPr>
            <p:spPr>
              <a:xfrm>
                <a:off x="9468490" y="1089063"/>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70%</a:t>
                </a:r>
                <a:endParaRPr lang="LID4096" sz="1400" b="1" dirty="0"/>
              </a:p>
            </p:txBody>
          </p:sp>
          <p:sp>
            <p:nvSpPr>
              <p:cNvPr id="14" name="Oval 13">
                <a:extLst>
                  <a:ext uri="{FF2B5EF4-FFF2-40B4-BE49-F238E27FC236}">
                    <a16:creationId xmlns:a16="http://schemas.microsoft.com/office/drawing/2014/main" id="{E3976759-B6CA-4909-9B03-550F0D9BB551}"/>
                  </a:ext>
                </a:extLst>
              </p:cNvPr>
              <p:cNvSpPr/>
              <p:nvPr/>
            </p:nvSpPr>
            <p:spPr>
              <a:xfrm>
                <a:off x="6039277" y="3607294"/>
                <a:ext cx="544531" cy="5548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30%</a:t>
                </a:r>
                <a:endParaRPr lang="LID4096" sz="1400" b="1" dirty="0"/>
              </a:p>
            </p:txBody>
          </p:sp>
        </p:grpSp>
        <p:grpSp>
          <p:nvGrpSpPr>
            <p:cNvPr id="27" name="Group 26">
              <a:extLst>
                <a:ext uri="{FF2B5EF4-FFF2-40B4-BE49-F238E27FC236}">
                  <a16:creationId xmlns:a16="http://schemas.microsoft.com/office/drawing/2014/main" id="{62A1A8C7-AF27-45EB-A6AC-E1930C384815}"/>
                </a:ext>
              </a:extLst>
            </p:cNvPr>
            <p:cNvGrpSpPr/>
            <p:nvPr/>
          </p:nvGrpSpPr>
          <p:grpSpPr>
            <a:xfrm>
              <a:off x="703160" y="6239510"/>
              <a:ext cx="10121900" cy="618490"/>
              <a:chOff x="703160" y="6239510"/>
              <a:chExt cx="10121900" cy="618490"/>
            </a:xfrm>
          </p:grpSpPr>
          <p:cxnSp>
            <p:nvCxnSpPr>
              <p:cNvPr id="7" name="Straight Connector 6">
                <a:extLst>
                  <a:ext uri="{FF2B5EF4-FFF2-40B4-BE49-F238E27FC236}">
                    <a16:creationId xmlns:a16="http://schemas.microsoft.com/office/drawing/2014/main" id="{0E6DA3F6-11C3-4EEC-B00C-B8F97F72B126}"/>
                  </a:ext>
                </a:extLst>
              </p:cNvPr>
              <p:cNvCxnSpPr/>
              <p:nvPr/>
            </p:nvCxnSpPr>
            <p:spPr>
              <a:xfrm>
                <a:off x="703160" y="6239510"/>
                <a:ext cx="101219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390959-52E2-4510-9BA4-0AB0259A00F8}"/>
                  </a:ext>
                </a:extLst>
              </p:cNvPr>
              <p:cNvSpPr txBox="1"/>
              <p:nvPr/>
            </p:nvSpPr>
            <p:spPr>
              <a:xfrm>
                <a:off x="823524" y="6317888"/>
                <a:ext cx="1027501" cy="523220"/>
              </a:xfrm>
              <a:prstGeom prst="rect">
                <a:avLst/>
              </a:prstGeom>
              <a:noFill/>
            </p:spPr>
            <p:txBody>
              <a:bodyPr wrap="square" rtlCol="0">
                <a:spAutoFit/>
              </a:bodyPr>
              <a:lstStyle/>
              <a:p>
                <a:r>
                  <a:rPr lang="en-GB" sz="2800" b="1" dirty="0">
                    <a:solidFill>
                      <a:schemeClr val="bg1">
                        <a:lumMod val="75000"/>
                      </a:schemeClr>
                    </a:solidFill>
                  </a:rPr>
                  <a:t>1800</a:t>
                </a:r>
                <a:endParaRPr lang="LID4096" sz="2800" b="1" dirty="0">
                  <a:solidFill>
                    <a:schemeClr val="bg1">
                      <a:lumMod val="75000"/>
                    </a:schemeClr>
                  </a:solidFill>
                </a:endParaRPr>
              </a:p>
            </p:txBody>
          </p:sp>
          <p:sp>
            <p:nvSpPr>
              <p:cNvPr id="17" name="TextBox 16">
                <a:extLst>
                  <a:ext uri="{FF2B5EF4-FFF2-40B4-BE49-F238E27FC236}">
                    <a16:creationId xmlns:a16="http://schemas.microsoft.com/office/drawing/2014/main" id="{189AF443-C2C0-4FE9-9C94-12371CF49501}"/>
                  </a:ext>
                </a:extLst>
              </p:cNvPr>
              <p:cNvSpPr txBox="1"/>
              <p:nvPr/>
            </p:nvSpPr>
            <p:spPr>
              <a:xfrm>
                <a:off x="2515834" y="6334780"/>
                <a:ext cx="1027501" cy="523220"/>
              </a:xfrm>
              <a:prstGeom prst="rect">
                <a:avLst/>
              </a:prstGeom>
              <a:noFill/>
            </p:spPr>
            <p:txBody>
              <a:bodyPr wrap="square" rtlCol="0">
                <a:spAutoFit/>
              </a:bodyPr>
              <a:lstStyle/>
              <a:p>
                <a:r>
                  <a:rPr lang="en-GB" sz="2800" b="1" dirty="0">
                    <a:solidFill>
                      <a:schemeClr val="bg1">
                        <a:lumMod val="75000"/>
                      </a:schemeClr>
                    </a:solidFill>
                  </a:rPr>
                  <a:t>1850</a:t>
                </a:r>
                <a:endParaRPr lang="LID4096" sz="2800" b="1" dirty="0">
                  <a:solidFill>
                    <a:schemeClr val="bg1">
                      <a:lumMod val="75000"/>
                    </a:schemeClr>
                  </a:solidFill>
                </a:endParaRPr>
              </a:p>
            </p:txBody>
          </p:sp>
          <p:sp>
            <p:nvSpPr>
              <p:cNvPr id="18" name="TextBox 17">
                <a:extLst>
                  <a:ext uri="{FF2B5EF4-FFF2-40B4-BE49-F238E27FC236}">
                    <a16:creationId xmlns:a16="http://schemas.microsoft.com/office/drawing/2014/main" id="{C3581355-8697-4C59-B962-526F35921F3D}"/>
                  </a:ext>
                </a:extLst>
              </p:cNvPr>
              <p:cNvSpPr txBox="1"/>
              <p:nvPr/>
            </p:nvSpPr>
            <p:spPr>
              <a:xfrm>
                <a:off x="4208144" y="6334780"/>
                <a:ext cx="1027501" cy="523220"/>
              </a:xfrm>
              <a:prstGeom prst="rect">
                <a:avLst/>
              </a:prstGeom>
              <a:noFill/>
            </p:spPr>
            <p:txBody>
              <a:bodyPr wrap="square" rtlCol="0">
                <a:spAutoFit/>
              </a:bodyPr>
              <a:lstStyle/>
              <a:p>
                <a:r>
                  <a:rPr lang="en-GB" sz="2800" b="1" dirty="0">
                    <a:solidFill>
                      <a:schemeClr val="bg1">
                        <a:lumMod val="75000"/>
                      </a:schemeClr>
                    </a:solidFill>
                  </a:rPr>
                  <a:t>1900</a:t>
                </a:r>
                <a:endParaRPr lang="LID4096" sz="2800" b="1" dirty="0">
                  <a:solidFill>
                    <a:schemeClr val="bg1">
                      <a:lumMod val="75000"/>
                    </a:schemeClr>
                  </a:solidFill>
                </a:endParaRPr>
              </a:p>
            </p:txBody>
          </p:sp>
          <p:sp>
            <p:nvSpPr>
              <p:cNvPr id="19" name="TextBox 18">
                <a:extLst>
                  <a:ext uri="{FF2B5EF4-FFF2-40B4-BE49-F238E27FC236}">
                    <a16:creationId xmlns:a16="http://schemas.microsoft.com/office/drawing/2014/main" id="{BF17A441-FC62-44C6-9CFD-BA2125E53A56}"/>
                  </a:ext>
                </a:extLst>
              </p:cNvPr>
              <p:cNvSpPr txBox="1"/>
              <p:nvPr/>
            </p:nvSpPr>
            <p:spPr>
              <a:xfrm>
                <a:off x="5900454" y="6334780"/>
                <a:ext cx="1027501" cy="523220"/>
              </a:xfrm>
              <a:prstGeom prst="rect">
                <a:avLst/>
              </a:prstGeom>
              <a:noFill/>
            </p:spPr>
            <p:txBody>
              <a:bodyPr wrap="square" rtlCol="0">
                <a:spAutoFit/>
              </a:bodyPr>
              <a:lstStyle/>
              <a:p>
                <a:r>
                  <a:rPr lang="en-GB" sz="2800" b="1" dirty="0">
                    <a:solidFill>
                      <a:schemeClr val="bg1">
                        <a:lumMod val="75000"/>
                      </a:schemeClr>
                    </a:solidFill>
                  </a:rPr>
                  <a:t>1950</a:t>
                </a:r>
                <a:endParaRPr lang="LID4096" sz="2800" b="1" dirty="0">
                  <a:solidFill>
                    <a:schemeClr val="bg1">
                      <a:lumMod val="75000"/>
                    </a:schemeClr>
                  </a:solidFill>
                </a:endParaRPr>
              </a:p>
            </p:txBody>
          </p:sp>
          <p:sp>
            <p:nvSpPr>
              <p:cNvPr id="20" name="TextBox 19">
                <a:extLst>
                  <a:ext uri="{FF2B5EF4-FFF2-40B4-BE49-F238E27FC236}">
                    <a16:creationId xmlns:a16="http://schemas.microsoft.com/office/drawing/2014/main" id="{81B66FE3-BC99-4E21-A8F6-B5DFA180B474}"/>
                  </a:ext>
                </a:extLst>
              </p:cNvPr>
              <p:cNvSpPr txBox="1"/>
              <p:nvPr/>
            </p:nvSpPr>
            <p:spPr>
              <a:xfrm>
                <a:off x="7592764" y="6334780"/>
                <a:ext cx="1027501" cy="523220"/>
              </a:xfrm>
              <a:prstGeom prst="rect">
                <a:avLst/>
              </a:prstGeom>
              <a:noFill/>
            </p:spPr>
            <p:txBody>
              <a:bodyPr wrap="square" rtlCol="0">
                <a:spAutoFit/>
              </a:bodyPr>
              <a:lstStyle/>
              <a:p>
                <a:r>
                  <a:rPr lang="en-GB" sz="2800" b="1" dirty="0">
                    <a:solidFill>
                      <a:schemeClr val="bg1">
                        <a:lumMod val="75000"/>
                      </a:schemeClr>
                    </a:solidFill>
                  </a:rPr>
                  <a:t>2000</a:t>
                </a:r>
                <a:endParaRPr lang="LID4096" sz="2800" b="1" dirty="0">
                  <a:solidFill>
                    <a:schemeClr val="bg1">
                      <a:lumMod val="75000"/>
                    </a:schemeClr>
                  </a:solidFill>
                </a:endParaRPr>
              </a:p>
            </p:txBody>
          </p:sp>
          <p:sp>
            <p:nvSpPr>
              <p:cNvPr id="21" name="TextBox 20">
                <a:extLst>
                  <a:ext uri="{FF2B5EF4-FFF2-40B4-BE49-F238E27FC236}">
                    <a16:creationId xmlns:a16="http://schemas.microsoft.com/office/drawing/2014/main" id="{46DBA1DD-7E1D-4B1A-8882-779CBAD2FFB4}"/>
                  </a:ext>
                </a:extLst>
              </p:cNvPr>
              <p:cNvSpPr txBox="1"/>
              <p:nvPr/>
            </p:nvSpPr>
            <p:spPr>
              <a:xfrm>
                <a:off x="9285072" y="6334780"/>
                <a:ext cx="1027501" cy="523220"/>
              </a:xfrm>
              <a:prstGeom prst="rect">
                <a:avLst/>
              </a:prstGeom>
              <a:noFill/>
            </p:spPr>
            <p:txBody>
              <a:bodyPr wrap="square" rtlCol="0">
                <a:spAutoFit/>
              </a:bodyPr>
              <a:lstStyle/>
              <a:p>
                <a:r>
                  <a:rPr lang="en-GB" sz="2800" b="1" dirty="0">
                    <a:solidFill>
                      <a:schemeClr val="bg1">
                        <a:lumMod val="75000"/>
                      </a:schemeClr>
                    </a:solidFill>
                  </a:rPr>
                  <a:t>2050</a:t>
                </a:r>
                <a:endParaRPr lang="LID4096" sz="2800" b="1" dirty="0">
                  <a:solidFill>
                    <a:schemeClr val="bg1">
                      <a:lumMod val="75000"/>
                    </a:schemeClr>
                  </a:solidFill>
                </a:endParaRPr>
              </a:p>
            </p:txBody>
          </p:sp>
        </p:grpSp>
      </p:grpSp>
      <p:sp>
        <p:nvSpPr>
          <p:cNvPr id="29" name="TextBox 28">
            <a:extLst>
              <a:ext uri="{FF2B5EF4-FFF2-40B4-BE49-F238E27FC236}">
                <a16:creationId xmlns:a16="http://schemas.microsoft.com/office/drawing/2014/main" id="{D8EC80F9-DC83-4EA5-90A9-B7DD7921D0F5}"/>
              </a:ext>
            </a:extLst>
          </p:cNvPr>
          <p:cNvSpPr txBox="1"/>
          <p:nvPr/>
        </p:nvSpPr>
        <p:spPr>
          <a:xfrm>
            <a:off x="5054934" y="278597"/>
            <a:ext cx="6782562" cy="461665"/>
          </a:xfrm>
          <a:prstGeom prst="rect">
            <a:avLst/>
          </a:prstGeom>
          <a:noFill/>
        </p:spPr>
        <p:txBody>
          <a:bodyPr wrap="none" rtlCol="0">
            <a:spAutoFit/>
          </a:bodyPr>
          <a:lstStyle/>
          <a:p>
            <a:r>
              <a:rPr lang="en-GB" sz="2400" b="1" dirty="0">
                <a:solidFill>
                  <a:schemeClr val="accent1"/>
                </a:solidFill>
              </a:rPr>
              <a:t>Cities account for 80% of all CO2 emissions on earth</a:t>
            </a:r>
            <a:endParaRPr lang="LID4096" sz="2400" b="1" dirty="0">
              <a:solidFill>
                <a:schemeClr val="accent1"/>
              </a:solidFill>
            </a:endParaRPr>
          </a:p>
        </p:txBody>
      </p:sp>
      <p:sp>
        <p:nvSpPr>
          <p:cNvPr id="30" name="Rectangle 29">
            <a:extLst>
              <a:ext uri="{FF2B5EF4-FFF2-40B4-BE49-F238E27FC236}">
                <a16:creationId xmlns:a16="http://schemas.microsoft.com/office/drawing/2014/main" id="{D0532B09-99C2-4D5B-8ACA-9F1261A86FF8}"/>
              </a:ext>
            </a:extLst>
          </p:cNvPr>
          <p:cNvSpPr/>
          <p:nvPr/>
        </p:nvSpPr>
        <p:spPr>
          <a:xfrm>
            <a:off x="819573" y="331893"/>
            <a:ext cx="2907537" cy="4463627"/>
          </a:xfrm>
          <a:custGeom>
            <a:avLst/>
            <a:gdLst>
              <a:gd name="connsiteX0" fmla="*/ 0 w 2907537"/>
              <a:gd name="connsiteY0" fmla="*/ 0 h 4463627"/>
              <a:gd name="connsiteX1" fmla="*/ 523357 w 2907537"/>
              <a:gd name="connsiteY1" fmla="*/ 0 h 4463627"/>
              <a:gd name="connsiteX2" fmla="*/ 1133939 w 2907537"/>
              <a:gd name="connsiteY2" fmla="*/ 0 h 4463627"/>
              <a:gd name="connsiteX3" fmla="*/ 1686371 w 2907537"/>
              <a:gd name="connsiteY3" fmla="*/ 0 h 4463627"/>
              <a:gd name="connsiteX4" fmla="*/ 2326030 w 2907537"/>
              <a:gd name="connsiteY4" fmla="*/ 0 h 4463627"/>
              <a:gd name="connsiteX5" fmla="*/ 2907537 w 2907537"/>
              <a:gd name="connsiteY5" fmla="*/ 0 h 4463627"/>
              <a:gd name="connsiteX6" fmla="*/ 2907537 w 2907537"/>
              <a:gd name="connsiteY6" fmla="*/ 682297 h 4463627"/>
              <a:gd name="connsiteX7" fmla="*/ 2907537 w 2907537"/>
              <a:gd name="connsiteY7" fmla="*/ 1319958 h 4463627"/>
              <a:gd name="connsiteX8" fmla="*/ 2907537 w 2907537"/>
              <a:gd name="connsiteY8" fmla="*/ 2002256 h 4463627"/>
              <a:gd name="connsiteX9" fmla="*/ 2907537 w 2907537"/>
              <a:gd name="connsiteY9" fmla="*/ 2506008 h 4463627"/>
              <a:gd name="connsiteX10" fmla="*/ 2907537 w 2907537"/>
              <a:gd name="connsiteY10" fmla="*/ 3143669 h 4463627"/>
              <a:gd name="connsiteX11" fmla="*/ 2907537 w 2907537"/>
              <a:gd name="connsiteY11" fmla="*/ 3736693 h 4463627"/>
              <a:gd name="connsiteX12" fmla="*/ 2907537 w 2907537"/>
              <a:gd name="connsiteY12" fmla="*/ 4463627 h 4463627"/>
              <a:gd name="connsiteX13" fmla="*/ 2413256 w 2907537"/>
              <a:gd name="connsiteY13" fmla="*/ 4463627 h 4463627"/>
              <a:gd name="connsiteX14" fmla="*/ 1860824 w 2907537"/>
              <a:gd name="connsiteY14" fmla="*/ 4463627 h 4463627"/>
              <a:gd name="connsiteX15" fmla="*/ 1337467 w 2907537"/>
              <a:gd name="connsiteY15" fmla="*/ 4463627 h 4463627"/>
              <a:gd name="connsiteX16" fmla="*/ 697809 w 2907537"/>
              <a:gd name="connsiteY16" fmla="*/ 4463627 h 4463627"/>
              <a:gd name="connsiteX17" fmla="*/ 0 w 2907537"/>
              <a:gd name="connsiteY17" fmla="*/ 4463627 h 4463627"/>
              <a:gd name="connsiteX18" fmla="*/ 0 w 2907537"/>
              <a:gd name="connsiteY18" fmla="*/ 3736693 h 4463627"/>
              <a:gd name="connsiteX19" fmla="*/ 0 w 2907537"/>
              <a:gd name="connsiteY19" fmla="*/ 3009760 h 4463627"/>
              <a:gd name="connsiteX20" fmla="*/ 0 w 2907537"/>
              <a:gd name="connsiteY20" fmla="*/ 2327463 h 4463627"/>
              <a:gd name="connsiteX21" fmla="*/ 0 w 2907537"/>
              <a:gd name="connsiteY21" fmla="*/ 1645165 h 4463627"/>
              <a:gd name="connsiteX22" fmla="*/ 0 w 2907537"/>
              <a:gd name="connsiteY22" fmla="*/ 962868 h 4463627"/>
              <a:gd name="connsiteX23" fmla="*/ 0 w 2907537"/>
              <a:gd name="connsiteY23" fmla="*/ 0 h 44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07537" h="4463627" extrusionOk="0">
                <a:moveTo>
                  <a:pt x="0" y="0"/>
                </a:moveTo>
                <a:cubicBezTo>
                  <a:pt x="226852" y="-24004"/>
                  <a:pt x="370468" y="-16933"/>
                  <a:pt x="523357" y="0"/>
                </a:cubicBezTo>
                <a:cubicBezTo>
                  <a:pt x="676246" y="16933"/>
                  <a:pt x="841074" y="24322"/>
                  <a:pt x="1133939" y="0"/>
                </a:cubicBezTo>
                <a:cubicBezTo>
                  <a:pt x="1426804" y="-24322"/>
                  <a:pt x="1551172" y="-25186"/>
                  <a:pt x="1686371" y="0"/>
                </a:cubicBezTo>
                <a:cubicBezTo>
                  <a:pt x="1821570" y="25186"/>
                  <a:pt x="2093298" y="-4351"/>
                  <a:pt x="2326030" y="0"/>
                </a:cubicBezTo>
                <a:cubicBezTo>
                  <a:pt x="2558762" y="4351"/>
                  <a:pt x="2729093" y="320"/>
                  <a:pt x="2907537" y="0"/>
                </a:cubicBezTo>
                <a:cubicBezTo>
                  <a:pt x="2900466" y="298502"/>
                  <a:pt x="2901337" y="394778"/>
                  <a:pt x="2907537" y="682297"/>
                </a:cubicBezTo>
                <a:cubicBezTo>
                  <a:pt x="2913737" y="969816"/>
                  <a:pt x="2896888" y="1002626"/>
                  <a:pt x="2907537" y="1319958"/>
                </a:cubicBezTo>
                <a:cubicBezTo>
                  <a:pt x="2918186" y="1637290"/>
                  <a:pt x="2881050" y="1686249"/>
                  <a:pt x="2907537" y="2002256"/>
                </a:cubicBezTo>
                <a:cubicBezTo>
                  <a:pt x="2934024" y="2318263"/>
                  <a:pt x="2924664" y="2366150"/>
                  <a:pt x="2907537" y="2506008"/>
                </a:cubicBezTo>
                <a:cubicBezTo>
                  <a:pt x="2890410" y="2645866"/>
                  <a:pt x="2917876" y="2913319"/>
                  <a:pt x="2907537" y="3143669"/>
                </a:cubicBezTo>
                <a:cubicBezTo>
                  <a:pt x="2897198" y="3374019"/>
                  <a:pt x="2909109" y="3589796"/>
                  <a:pt x="2907537" y="3736693"/>
                </a:cubicBezTo>
                <a:cubicBezTo>
                  <a:pt x="2905965" y="3883590"/>
                  <a:pt x="2910504" y="4148845"/>
                  <a:pt x="2907537" y="4463627"/>
                </a:cubicBezTo>
                <a:cubicBezTo>
                  <a:pt x="2754692" y="4485973"/>
                  <a:pt x="2534132" y="4471747"/>
                  <a:pt x="2413256" y="4463627"/>
                </a:cubicBezTo>
                <a:cubicBezTo>
                  <a:pt x="2292380" y="4455507"/>
                  <a:pt x="2002938" y="4461445"/>
                  <a:pt x="1860824" y="4463627"/>
                </a:cubicBezTo>
                <a:cubicBezTo>
                  <a:pt x="1718710" y="4465809"/>
                  <a:pt x="1558177" y="4480282"/>
                  <a:pt x="1337467" y="4463627"/>
                </a:cubicBezTo>
                <a:cubicBezTo>
                  <a:pt x="1116757" y="4446972"/>
                  <a:pt x="952606" y="4450758"/>
                  <a:pt x="697809" y="4463627"/>
                </a:cubicBezTo>
                <a:cubicBezTo>
                  <a:pt x="443012" y="4476496"/>
                  <a:pt x="162570" y="4498024"/>
                  <a:pt x="0" y="4463627"/>
                </a:cubicBezTo>
                <a:cubicBezTo>
                  <a:pt x="-8080" y="4117919"/>
                  <a:pt x="-19101" y="3970960"/>
                  <a:pt x="0" y="3736693"/>
                </a:cubicBezTo>
                <a:cubicBezTo>
                  <a:pt x="19101" y="3502426"/>
                  <a:pt x="5202" y="3254650"/>
                  <a:pt x="0" y="3009760"/>
                </a:cubicBezTo>
                <a:cubicBezTo>
                  <a:pt x="-5202" y="2764870"/>
                  <a:pt x="-4424" y="2469699"/>
                  <a:pt x="0" y="2327463"/>
                </a:cubicBezTo>
                <a:cubicBezTo>
                  <a:pt x="4424" y="2185227"/>
                  <a:pt x="7595" y="1818997"/>
                  <a:pt x="0" y="1645165"/>
                </a:cubicBezTo>
                <a:cubicBezTo>
                  <a:pt x="-7595" y="1471333"/>
                  <a:pt x="3120" y="1189852"/>
                  <a:pt x="0" y="962868"/>
                </a:cubicBezTo>
                <a:cubicBezTo>
                  <a:pt x="-3120" y="735884"/>
                  <a:pt x="-12175" y="410303"/>
                  <a:pt x="0" y="0"/>
                </a:cubicBezTo>
                <a:close/>
              </a:path>
            </a:pathLst>
          </a:custGeom>
          <a:noFill/>
          <a:ln w="38100">
            <a:solidFill>
              <a:schemeClr val="tx1"/>
            </a:solidFill>
            <a:extLst>
              <a:ext uri="{C807C97D-BFC1-408E-A445-0C87EB9F89A2}">
                <ask:lineSketchStyleProps xmlns:ask="http://schemas.microsoft.com/office/drawing/2018/sketchyshapes" sd="222863439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Rectangle 23">
            <a:extLst>
              <a:ext uri="{FF2B5EF4-FFF2-40B4-BE49-F238E27FC236}">
                <a16:creationId xmlns:a16="http://schemas.microsoft.com/office/drawing/2014/main" id="{DDD9863F-2E07-4257-9ACD-67ECAF310C4F}"/>
              </a:ext>
            </a:extLst>
          </p:cNvPr>
          <p:cNvSpPr/>
          <p:nvPr/>
        </p:nvSpPr>
        <p:spPr>
          <a:xfrm>
            <a:off x="9551288" y="1643867"/>
            <a:ext cx="185638" cy="4606456"/>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Rectangle 24">
            <a:extLst>
              <a:ext uri="{FF2B5EF4-FFF2-40B4-BE49-F238E27FC236}">
                <a16:creationId xmlns:a16="http://schemas.microsoft.com/office/drawing/2014/main" id="{9C61EF3F-04F8-4F49-AB53-D69EB224FE08}"/>
              </a:ext>
            </a:extLst>
          </p:cNvPr>
          <p:cNvSpPr/>
          <p:nvPr/>
        </p:nvSpPr>
        <p:spPr>
          <a:xfrm>
            <a:off x="7913947" y="3084409"/>
            <a:ext cx="163635" cy="3165914"/>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Rectangle 25">
            <a:extLst>
              <a:ext uri="{FF2B5EF4-FFF2-40B4-BE49-F238E27FC236}">
                <a16:creationId xmlns:a16="http://schemas.microsoft.com/office/drawing/2014/main" id="{F4A85D12-937B-4207-8412-AA1EE1E9310A}"/>
              </a:ext>
            </a:extLst>
          </p:cNvPr>
          <p:cNvSpPr/>
          <p:nvPr/>
        </p:nvSpPr>
        <p:spPr>
          <a:xfrm>
            <a:off x="6119436" y="4172911"/>
            <a:ext cx="163635" cy="207741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Rectangle 30">
            <a:extLst>
              <a:ext uri="{FF2B5EF4-FFF2-40B4-BE49-F238E27FC236}">
                <a16:creationId xmlns:a16="http://schemas.microsoft.com/office/drawing/2014/main" id="{61595A61-4D23-44DB-B894-969867B13213}"/>
              </a:ext>
            </a:extLst>
          </p:cNvPr>
          <p:cNvSpPr/>
          <p:nvPr/>
        </p:nvSpPr>
        <p:spPr>
          <a:xfrm>
            <a:off x="4478669" y="5162107"/>
            <a:ext cx="163635" cy="1088216"/>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Rectangle 31">
            <a:extLst>
              <a:ext uri="{FF2B5EF4-FFF2-40B4-BE49-F238E27FC236}">
                <a16:creationId xmlns:a16="http://schemas.microsoft.com/office/drawing/2014/main" id="{3CA2C540-DCD2-4488-A5CF-6F82A0979FB5}"/>
              </a:ext>
            </a:extLst>
          </p:cNvPr>
          <p:cNvSpPr/>
          <p:nvPr/>
        </p:nvSpPr>
        <p:spPr>
          <a:xfrm>
            <a:off x="2821670" y="5654170"/>
            <a:ext cx="155201" cy="596153"/>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Rectangle 32">
            <a:extLst>
              <a:ext uri="{FF2B5EF4-FFF2-40B4-BE49-F238E27FC236}">
                <a16:creationId xmlns:a16="http://schemas.microsoft.com/office/drawing/2014/main" id="{4CBC42DA-636F-43A7-9A30-17FD316F96E6}"/>
              </a:ext>
            </a:extLst>
          </p:cNvPr>
          <p:cNvSpPr/>
          <p:nvPr/>
        </p:nvSpPr>
        <p:spPr>
          <a:xfrm>
            <a:off x="1117013" y="5959551"/>
            <a:ext cx="155200" cy="290772"/>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Audio 8">
            <a:hlinkClick r:id="" action="ppaction://media"/>
            <a:extLst>
              <a:ext uri="{FF2B5EF4-FFF2-40B4-BE49-F238E27FC236}">
                <a16:creationId xmlns:a16="http://schemas.microsoft.com/office/drawing/2014/main" id="{9E92A467-A81A-4D73-AAED-12C7A02F07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156395134"/>
      </p:ext>
    </p:extLst>
  </p:cSld>
  <p:clrMapOvr>
    <a:masterClrMapping/>
  </p:clrMapOvr>
  <mc:AlternateContent xmlns:mc="http://schemas.openxmlformats.org/markup-compatibility/2006" xmlns:p14="http://schemas.microsoft.com/office/powerpoint/2010/main">
    <mc:Choice Requires="p14">
      <p:transition spd="slow" p14:dur="2000" advTm="26690"/>
    </mc:Choice>
    <mc:Fallback xmlns="">
      <p:transition spd="slow" advTm="2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5DDF7-D62B-43B6-9A6E-4222BBEBA00A}"/>
              </a:ext>
            </a:extLst>
          </p:cNvPr>
          <p:cNvPicPr>
            <a:picLocks noChangeAspect="1"/>
          </p:cNvPicPr>
          <p:nvPr/>
        </p:nvPicPr>
        <p:blipFill>
          <a:blip r:embed="rId5"/>
          <a:stretch>
            <a:fillRect/>
          </a:stretch>
        </p:blipFill>
        <p:spPr>
          <a:xfrm>
            <a:off x="-29787" y="-511728"/>
            <a:ext cx="12430438" cy="7666708"/>
          </a:xfrm>
          <a:prstGeom prst="rect">
            <a:avLst/>
          </a:prstGeom>
        </p:spPr>
      </p:pic>
      <p:sp>
        <p:nvSpPr>
          <p:cNvPr id="7" name="TextBox 6">
            <a:extLst>
              <a:ext uri="{FF2B5EF4-FFF2-40B4-BE49-F238E27FC236}">
                <a16:creationId xmlns:a16="http://schemas.microsoft.com/office/drawing/2014/main" id="{201548A0-7639-44C1-89FB-1D9E3E3C3F9B}"/>
              </a:ext>
            </a:extLst>
          </p:cNvPr>
          <p:cNvSpPr txBox="1"/>
          <p:nvPr/>
        </p:nvSpPr>
        <p:spPr>
          <a:xfrm>
            <a:off x="5337332" y="4145809"/>
            <a:ext cx="2496124" cy="2246769"/>
          </a:xfrm>
          <a:prstGeom prst="rect">
            <a:avLst/>
          </a:prstGeom>
          <a:solidFill>
            <a:srgbClr val="FFFFFF">
              <a:alpha val="76078"/>
            </a:srgbClr>
          </a:solidFill>
        </p:spPr>
        <p:txBody>
          <a:bodyPr wrap="square" rtlCol="0">
            <a:spAutoFit/>
          </a:bodyPr>
          <a:lstStyle/>
          <a:p>
            <a:pPr algn="ctr">
              <a:lnSpc>
                <a:spcPct val="100000"/>
              </a:lnSpc>
              <a:spcAft>
                <a:spcPts val="2400"/>
              </a:spcAft>
            </a:pPr>
            <a:r>
              <a:rPr lang="en-GB" sz="2800" b="1" dirty="0"/>
              <a:t>Civilisation comes from the Latin word “Civitas” - meaning city </a:t>
            </a:r>
          </a:p>
        </p:txBody>
      </p:sp>
      <p:sp>
        <p:nvSpPr>
          <p:cNvPr id="8" name="TextBox 7">
            <a:extLst>
              <a:ext uri="{FF2B5EF4-FFF2-40B4-BE49-F238E27FC236}">
                <a16:creationId xmlns:a16="http://schemas.microsoft.com/office/drawing/2014/main" id="{1E915D48-B22A-4AFD-85EA-0CB08B1BDE0E}"/>
              </a:ext>
            </a:extLst>
          </p:cNvPr>
          <p:cNvSpPr txBox="1"/>
          <p:nvPr/>
        </p:nvSpPr>
        <p:spPr>
          <a:xfrm>
            <a:off x="5337332" y="309842"/>
            <a:ext cx="2496124" cy="2246769"/>
          </a:xfrm>
          <a:prstGeom prst="rect">
            <a:avLst/>
          </a:prstGeom>
          <a:solidFill>
            <a:srgbClr val="FFFFFF">
              <a:alpha val="76078"/>
            </a:srgbClr>
          </a:solidFill>
        </p:spPr>
        <p:txBody>
          <a:bodyPr wrap="square" rtlCol="0">
            <a:spAutoFit/>
          </a:bodyPr>
          <a:lstStyle/>
          <a:p>
            <a:pPr algn="ctr">
              <a:spcAft>
                <a:spcPts val="2400"/>
              </a:spcAft>
            </a:pPr>
            <a:r>
              <a:rPr lang="en-GB" sz="2800" b="1" dirty="0"/>
              <a:t>The first cities appeared in Mesopotamia some 6000 years ago </a:t>
            </a:r>
          </a:p>
        </p:txBody>
      </p:sp>
      <p:sp>
        <p:nvSpPr>
          <p:cNvPr id="6" name="TextBox 5">
            <a:extLst>
              <a:ext uri="{FF2B5EF4-FFF2-40B4-BE49-F238E27FC236}">
                <a16:creationId xmlns:a16="http://schemas.microsoft.com/office/drawing/2014/main" id="{927AEE4B-94C9-4BDB-878E-4DC0DC92F38D}"/>
              </a:ext>
            </a:extLst>
          </p:cNvPr>
          <p:cNvSpPr txBox="1"/>
          <p:nvPr/>
        </p:nvSpPr>
        <p:spPr>
          <a:xfrm>
            <a:off x="2273682" y="6428530"/>
            <a:ext cx="2935099" cy="307777"/>
          </a:xfrm>
          <a:prstGeom prst="rect">
            <a:avLst/>
          </a:prstGeom>
          <a:noFill/>
        </p:spPr>
        <p:txBody>
          <a:bodyPr wrap="none" rtlCol="0">
            <a:spAutoFit/>
          </a:bodyPr>
          <a:lstStyle/>
          <a:p>
            <a:r>
              <a:rPr lang="en-GB" sz="1400" dirty="0"/>
              <a:t>© Georg </a:t>
            </a:r>
            <a:r>
              <a:rPr lang="en-GB" sz="1400" dirty="0" err="1"/>
              <a:t>Gerster</a:t>
            </a:r>
            <a:r>
              <a:rPr lang="en-GB" sz="1400" dirty="0"/>
              <a:t> National Geographic</a:t>
            </a:r>
            <a:endParaRPr lang="LID4096" sz="1400" dirty="0"/>
          </a:p>
        </p:txBody>
      </p:sp>
      <p:pic>
        <p:nvPicPr>
          <p:cNvPr id="2" name="Audio 1">
            <a:hlinkClick r:id="" action="ppaction://media"/>
            <a:extLst>
              <a:ext uri="{FF2B5EF4-FFF2-40B4-BE49-F238E27FC236}">
                <a16:creationId xmlns:a16="http://schemas.microsoft.com/office/drawing/2014/main" id="{E921A2AD-B455-4745-A4FF-E0E9C31A1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241115634"/>
      </p:ext>
    </p:extLst>
  </p:cSld>
  <p:clrMapOvr>
    <a:masterClrMapping/>
  </p:clrMapOvr>
  <mc:AlternateContent xmlns:mc="http://schemas.openxmlformats.org/markup-compatibility/2006" xmlns:p14="http://schemas.microsoft.com/office/powerpoint/2010/main">
    <mc:Choice Requires="p14">
      <p:transition spd="slow" p14:dur="2000" advTm="42084"/>
    </mc:Choice>
    <mc:Fallback xmlns="">
      <p:transition spd="slow" advTm="4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ity_Reflection copy"/>
          <p:cNvPicPr>
            <a:picLocks noChangeAspect="1" noChangeArrowheads="1"/>
          </p:cNvPicPr>
          <p:nvPr/>
        </p:nvPicPr>
        <p:blipFill rotWithShape="1">
          <a:blip r:embed="rId5">
            <a:extLst>
              <a:ext uri="{28A0092B-C50C-407E-A947-70E740481C1C}">
                <a14:useLocalDpi xmlns:a14="http://schemas.microsoft.com/office/drawing/2010/main" val="0"/>
              </a:ext>
            </a:extLst>
          </a:blip>
          <a:srcRect t="7246" b="7246"/>
          <a:stretch/>
        </p:blipFill>
        <p:spPr bwMode="auto">
          <a:xfrm>
            <a:off x="-1192478" y="-1078619"/>
            <a:ext cx="16065453" cy="86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a:stretch>
            <a:fillRect/>
          </a:stretch>
        </p:blipFill>
        <p:spPr>
          <a:xfrm>
            <a:off x="5411244" y="1751948"/>
            <a:ext cx="2000191" cy="3025669"/>
          </a:xfrm>
          <a:prstGeom prst="rect">
            <a:avLst/>
          </a:prstGeom>
          <a:ln w="76200">
            <a:solidFill>
              <a:schemeClr val="bg1"/>
            </a:solidFill>
          </a:ln>
        </p:spPr>
      </p:pic>
      <p:pic>
        <p:nvPicPr>
          <p:cNvPr id="6" name="Picture 5"/>
          <p:cNvPicPr>
            <a:picLocks noChangeAspect="1"/>
          </p:cNvPicPr>
          <p:nvPr/>
        </p:nvPicPr>
        <p:blipFill rotWithShape="1">
          <a:blip r:embed="rId7"/>
          <a:srcRect l="-1" r="1685"/>
          <a:stretch/>
        </p:blipFill>
        <p:spPr>
          <a:xfrm>
            <a:off x="9515037" y="1844412"/>
            <a:ext cx="1893691" cy="2933205"/>
          </a:xfrm>
          <a:prstGeom prst="rect">
            <a:avLst/>
          </a:prstGeom>
          <a:ln w="76200">
            <a:solidFill>
              <a:schemeClr val="bg1"/>
            </a:solidFill>
          </a:ln>
        </p:spPr>
      </p:pic>
      <p:sp>
        <p:nvSpPr>
          <p:cNvPr id="10" name="TextBox 9"/>
          <p:cNvSpPr txBox="1"/>
          <p:nvPr/>
        </p:nvSpPr>
        <p:spPr>
          <a:xfrm>
            <a:off x="641177" y="5211838"/>
            <a:ext cx="3198844" cy="707886"/>
          </a:xfrm>
          <a:prstGeom prst="rect">
            <a:avLst/>
          </a:prstGeom>
          <a:noFill/>
        </p:spPr>
        <p:txBody>
          <a:bodyPr wrap="square" rtlCol="0">
            <a:spAutoFit/>
          </a:bodyPr>
          <a:lstStyle/>
          <a:p>
            <a:pPr algn="ctr"/>
            <a:r>
              <a:rPr lang="en-GB" sz="2000" b="1" dirty="0">
                <a:solidFill>
                  <a:schemeClr val="bg1"/>
                </a:solidFill>
              </a:rPr>
              <a:t>“Cities are places where</a:t>
            </a:r>
          </a:p>
          <a:p>
            <a:pPr algn="ctr"/>
            <a:r>
              <a:rPr lang="en-GB" sz="2000" b="1" dirty="0">
                <a:solidFill>
                  <a:schemeClr val="bg1"/>
                </a:solidFill>
              </a:rPr>
              <a:t>ideas have sex”</a:t>
            </a:r>
          </a:p>
        </p:txBody>
      </p:sp>
      <p:sp>
        <p:nvSpPr>
          <p:cNvPr id="11" name="TextBox 10"/>
          <p:cNvSpPr txBox="1"/>
          <p:nvPr/>
        </p:nvSpPr>
        <p:spPr>
          <a:xfrm>
            <a:off x="9135021" y="5211838"/>
            <a:ext cx="2775741" cy="1015663"/>
          </a:xfrm>
          <a:prstGeom prst="rect">
            <a:avLst/>
          </a:prstGeom>
          <a:noFill/>
        </p:spPr>
        <p:txBody>
          <a:bodyPr wrap="square" rtlCol="0">
            <a:spAutoFit/>
          </a:bodyPr>
          <a:lstStyle/>
          <a:p>
            <a:pPr algn="ctr"/>
            <a:r>
              <a:rPr lang="en-GB" sz="2000" b="1" dirty="0">
                <a:solidFill>
                  <a:schemeClr val="bg1"/>
                </a:solidFill>
              </a:rPr>
              <a:t>“Can cities save the world? I believe they can”</a:t>
            </a:r>
          </a:p>
        </p:txBody>
      </p:sp>
      <p:pic>
        <p:nvPicPr>
          <p:cNvPr id="13" name="Picture 12"/>
          <p:cNvPicPr>
            <a:picLocks noChangeAspect="1"/>
          </p:cNvPicPr>
          <p:nvPr/>
        </p:nvPicPr>
        <p:blipFill>
          <a:blip r:embed="rId8"/>
          <a:stretch>
            <a:fillRect/>
          </a:stretch>
        </p:blipFill>
        <p:spPr>
          <a:xfrm>
            <a:off x="1284443" y="1844412"/>
            <a:ext cx="1912311" cy="2933205"/>
          </a:xfrm>
          <a:prstGeom prst="rect">
            <a:avLst/>
          </a:prstGeom>
          <a:ln w="76200">
            <a:solidFill>
              <a:schemeClr val="bg1"/>
            </a:solidFill>
          </a:ln>
        </p:spPr>
      </p:pic>
      <p:sp>
        <p:nvSpPr>
          <p:cNvPr id="14" name="TextBox 13"/>
          <p:cNvSpPr txBox="1"/>
          <p:nvPr/>
        </p:nvSpPr>
        <p:spPr>
          <a:xfrm>
            <a:off x="4256116" y="5211838"/>
            <a:ext cx="4525025" cy="1323439"/>
          </a:xfrm>
          <a:prstGeom prst="rect">
            <a:avLst/>
          </a:prstGeom>
          <a:noFill/>
        </p:spPr>
        <p:txBody>
          <a:bodyPr wrap="square" rtlCol="0">
            <a:spAutoFit/>
          </a:bodyPr>
          <a:lstStyle/>
          <a:p>
            <a:pPr algn="ctr"/>
            <a:r>
              <a:rPr lang="en-GB" sz="2000" b="1" dirty="0">
                <a:solidFill>
                  <a:schemeClr val="bg1"/>
                </a:solidFill>
              </a:rPr>
              <a:t>“… our culture, our prosperity, and our freedom are all ultimately gifts of people living, working, and thinking together – </a:t>
            </a:r>
          </a:p>
          <a:p>
            <a:pPr algn="ctr"/>
            <a:r>
              <a:rPr lang="en-GB" sz="2000" b="1" dirty="0">
                <a:solidFill>
                  <a:schemeClr val="bg1"/>
                </a:solidFill>
              </a:rPr>
              <a:t>the ultimate triumph of the city”</a:t>
            </a:r>
          </a:p>
        </p:txBody>
      </p:sp>
      <p:sp>
        <p:nvSpPr>
          <p:cNvPr id="2" name="Title 1"/>
          <p:cNvSpPr>
            <a:spLocks noGrp="1"/>
          </p:cNvSpPr>
          <p:nvPr>
            <p:ph type="title"/>
          </p:nvPr>
        </p:nvSpPr>
        <p:spPr>
          <a:xfrm>
            <a:off x="2109368" y="-32283"/>
            <a:ext cx="9076495" cy="1325563"/>
          </a:xfrm>
        </p:spPr>
        <p:txBody>
          <a:bodyPr/>
          <a:lstStyle/>
          <a:p>
            <a:r>
              <a:rPr lang="en-GB" b="1" dirty="0">
                <a:solidFill>
                  <a:schemeClr val="bg1"/>
                </a:solidFill>
                <a:latin typeface="+mn-lt"/>
              </a:rPr>
              <a:t>Are cities our “greatest invention” ?</a:t>
            </a:r>
          </a:p>
        </p:txBody>
      </p:sp>
      <p:pic>
        <p:nvPicPr>
          <p:cNvPr id="12" name="Audio 11">
            <a:hlinkClick r:id="" action="ppaction://media"/>
            <a:extLst>
              <a:ext uri="{FF2B5EF4-FFF2-40B4-BE49-F238E27FC236}">
                <a16:creationId xmlns:a16="http://schemas.microsoft.com/office/drawing/2014/main" id="{11B26F7C-316B-4FA7-AC45-0735DAD9B5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912469445"/>
      </p:ext>
    </p:extLst>
  </p:cSld>
  <p:clrMapOvr>
    <a:masterClrMapping/>
  </p:clrMapOvr>
  <mc:AlternateContent xmlns:mc="http://schemas.openxmlformats.org/markup-compatibility/2006" xmlns:p14="http://schemas.microsoft.com/office/powerpoint/2010/main">
    <mc:Choice Requires="p14">
      <p:transition spd="slow" p14:dur="2000" advTm="29963"/>
    </mc:Choice>
    <mc:Fallback xmlns="">
      <p:transition spd="slow" advTm="2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ificial Intelligence (AI) via Microsoft Azure | HSO">
            <a:extLst>
              <a:ext uri="{FF2B5EF4-FFF2-40B4-BE49-F238E27FC236}">
                <a16:creationId xmlns:a16="http://schemas.microsoft.com/office/drawing/2014/main" id="{CDB4D936-F244-4880-9D8E-1C056BEB9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175"/>
          <a:stretch/>
        </p:blipFill>
        <p:spPr bwMode="auto">
          <a:xfrm>
            <a:off x="8519056" y="3520886"/>
            <a:ext cx="3672944" cy="3403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lectricMete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18035" t="-1697" r="-388" b="1697"/>
          <a:stretch/>
        </p:blipFill>
        <p:spPr bwMode="auto">
          <a:xfrm>
            <a:off x="8203659" y="-65525"/>
            <a:ext cx="3988341" cy="363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7F461A1D-BD74-4C32-BECD-4AE4F7350D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53" r="5517"/>
          <a:stretch/>
        </p:blipFill>
        <p:spPr bwMode="auto">
          <a:xfrm>
            <a:off x="4182894" y="3360899"/>
            <a:ext cx="4336162" cy="3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5" descr="9 - deadlock"/>
          <p:cNvPicPr>
            <a:picLocks noChangeAspect="1" noChangeArrowheads="1"/>
          </p:cNvPicPr>
          <p:nvPr/>
        </p:nvPicPr>
        <p:blipFill rotWithShape="1">
          <a:blip r:embed="rId8"/>
          <a:srcRect l="15315"/>
          <a:stretch/>
        </p:blipFill>
        <p:spPr bwMode="auto">
          <a:xfrm>
            <a:off x="4182894" y="-4264"/>
            <a:ext cx="4534880" cy="3533278"/>
          </a:xfrm>
          <a:prstGeom prst="rect">
            <a:avLst/>
          </a:prstGeom>
          <a:noFill/>
          <a:ln w="9525">
            <a:noFill/>
            <a:miter lim="800000"/>
            <a:headEnd/>
            <a:tailEnd/>
          </a:ln>
        </p:spPr>
      </p:pic>
      <p:sp>
        <p:nvSpPr>
          <p:cNvPr id="2" name="TextBox 1"/>
          <p:cNvSpPr txBox="1"/>
          <p:nvPr/>
        </p:nvSpPr>
        <p:spPr>
          <a:xfrm>
            <a:off x="590030" y="6713834"/>
            <a:ext cx="3643304" cy="215125"/>
          </a:xfrm>
          <a:prstGeom prst="rect">
            <a:avLst/>
          </a:prstGeom>
          <a:noFill/>
        </p:spPr>
        <p:txBody>
          <a:bodyPr wrap="none" lIns="91122" tIns="45562" rIns="91122" bIns="45562" rtlCol="0">
            <a:spAutoFit/>
          </a:bodyPr>
          <a:lstStyle/>
          <a:p>
            <a:r>
              <a:rPr lang="en-US" sz="800" dirty="0">
                <a:solidFill>
                  <a:schemeClr val="bg1"/>
                </a:solidFill>
              </a:rPr>
              <a:t>http://www.refdag.nl/achtergrond/consument/armoede_in_nederland_1_699338</a:t>
            </a:r>
          </a:p>
        </p:txBody>
      </p:sp>
      <p:pic>
        <p:nvPicPr>
          <p:cNvPr id="11" name="Afbeelding 1">
            <a:extLst>
              <a:ext uri="{FF2B5EF4-FFF2-40B4-BE49-F238E27FC236}">
                <a16:creationId xmlns:a16="http://schemas.microsoft.com/office/drawing/2014/main" id="{4E713F24-47B5-4C41-A566-B50049673FF6}"/>
              </a:ext>
            </a:extLst>
          </p:cNvPr>
          <p:cNvPicPr>
            <a:picLocks noChangeAspect="1"/>
          </p:cNvPicPr>
          <p:nvPr/>
        </p:nvPicPr>
        <p:blipFill rotWithShape="1">
          <a:blip r:embed="rId9">
            <a:extLst>
              <a:ext uri="{28A0092B-C50C-407E-A947-70E740481C1C}">
                <a14:useLocalDpi xmlns:a14="http://schemas.microsoft.com/office/drawing/2010/main" val="0"/>
              </a:ext>
            </a:extLst>
          </a:blip>
          <a:srcRect l="29077" t="-1" r="23482" b="48660"/>
          <a:stretch/>
        </p:blipFill>
        <p:spPr bwMode="auto">
          <a:xfrm>
            <a:off x="-154167" y="3462356"/>
            <a:ext cx="4337960" cy="352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iStock_000002994829Small">
            <a:extLst>
              <a:ext uri="{FF2B5EF4-FFF2-40B4-BE49-F238E27FC236}">
                <a16:creationId xmlns:a16="http://schemas.microsoft.com/office/drawing/2014/main" id="{1916DC87-0CCF-4C0F-A2D5-922C165C5EBD}"/>
              </a:ext>
            </a:extLst>
          </p:cNvPr>
          <p:cNvPicPr>
            <a:picLocks noChangeAspect="1" noChangeArrowheads="1"/>
          </p:cNvPicPr>
          <p:nvPr/>
        </p:nvPicPr>
        <p:blipFill rotWithShape="1">
          <a:blip r:embed="rId10"/>
          <a:srcRect r="17517"/>
          <a:stretch/>
        </p:blipFill>
        <p:spPr bwMode="auto">
          <a:xfrm>
            <a:off x="-223417" y="-65525"/>
            <a:ext cx="4406311" cy="3563813"/>
          </a:xfrm>
          <a:prstGeom prst="rect">
            <a:avLst/>
          </a:prstGeom>
          <a:noFill/>
          <a:ln w="9525">
            <a:noFill/>
            <a:miter lim="800000"/>
            <a:headEnd/>
            <a:tailEnd/>
          </a:ln>
        </p:spPr>
      </p:pic>
      <p:sp>
        <p:nvSpPr>
          <p:cNvPr id="3" name="TextBox 2"/>
          <p:cNvSpPr txBox="1"/>
          <p:nvPr/>
        </p:nvSpPr>
        <p:spPr>
          <a:xfrm>
            <a:off x="2987774" y="1437147"/>
            <a:ext cx="7041800" cy="3785652"/>
          </a:xfrm>
          <a:prstGeom prst="rect">
            <a:avLst/>
          </a:prstGeom>
          <a:noFill/>
        </p:spPr>
        <p:txBody>
          <a:bodyPr wrap="none" rtlCol="0">
            <a:spAutoFit/>
          </a:bodyPr>
          <a:lstStyle/>
          <a:p>
            <a:pPr algn="ctr"/>
            <a:r>
              <a:rPr lang="nl-NL" sz="12000" b="1" dirty="0">
                <a:solidFill>
                  <a:schemeClr val="bg1"/>
                </a:solidFill>
              </a:rPr>
              <a:t>Grand </a:t>
            </a:r>
          </a:p>
          <a:p>
            <a:pPr algn="ctr"/>
            <a:r>
              <a:rPr lang="nl-NL" sz="12000" b="1" dirty="0">
                <a:solidFill>
                  <a:schemeClr val="bg1"/>
                </a:solidFill>
              </a:rPr>
              <a:t>Challenges</a:t>
            </a:r>
            <a:endParaRPr lang="en-US" sz="12000" b="1" dirty="0">
              <a:solidFill>
                <a:schemeClr val="bg1"/>
              </a:solidFill>
            </a:endParaRPr>
          </a:p>
        </p:txBody>
      </p:sp>
      <p:pic>
        <p:nvPicPr>
          <p:cNvPr id="5" name="Audio 4">
            <a:hlinkClick r:id="" action="ppaction://media"/>
            <a:extLst>
              <a:ext uri="{FF2B5EF4-FFF2-40B4-BE49-F238E27FC236}">
                <a16:creationId xmlns:a16="http://schemas.microsoft.com/office/drawing/2014/main" id="{FE4ADD2C-60BF-4B07-96B7-36A9CB0D9AA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848077867"/>
      </p:ext>
    </p:extLst>
  </p:cSld>
  <p:clrMapOvr>
    <a:masterClrMapping/>
  </p:clrMapOvr>
  <p:transition advTm="274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7"/>
          <p:cNvSpPr>
            <a:spLocks noChangeArrowheads="1"/>
          </p:cNvSpPr>
          <p:nvPr/>
        </p:nvSpPr>
        <p:spPr bwMode="auto">
          <a:xfrm>
            <a:off x="9420223" y="3119107"/>
            <a:ext cx="2285626" cy="2285503"/>
          </a:xfrm>
          <a:prstGeom prst="ellipse">
            <a:avLst/>
          </a:prstGeom>
          <a:solidFill>
            <a:srgbClr val="BF9000"/>
          </a:solidFill>
          <a:ln w="15875" algn="ctr">
            <a:noFill/>
            <a:round/>
            <a:headEnd/>
            <a:tailEnd/>
          </a:ln>
        </p:spPr>
        <p:txBody>
          <a:bodyPr lIns="91271" tIns="45637" rIns="91271" bIns="45637" anchor="ctr"/>
          <a:lstStyle/>
          <a:p>
            <a:pPr>
              <a:defRPr/>
            </a:pPr>
            <a:endParaRPr lang="en-US" sz="1600">
              <a:solidFill>
                <a:schemeClr val="bg1"/>
              </a:solidFill>
              <a:latin typeface="+mj-lt"/>
            </a:endParaRPr>
          </a:p>
        </p:txBody>
      </p:sp>
      <p:pic>
        <p:nvPicPr>
          <p:cNvPr id="2" name="Picture 1"/>
          <p:cNvPicPr>
            <a:picLocks noChangeAspect="1"/>
          </p:cNvPicPr>
          <p:nvPr/>
        </p:nvPicPr>
        <p:blipFill>
          <a:blip r:embed="rId5"/>
          <a:stretch>
            <a:fillRect/>
          </a:stretch>
        </p:blipFill>
        <p:spPr>
          <a:xfrm>
            <a:off x="9178363" y="1398622"/>
            <a:ext cx="2782774" cy="1804067"/>
          </a:xfrm>
          <a:prstGeom prst="rect">
            <a:avLst/>
          </a:prstGeom>
        </p:spPr>
      </p:pic>
      <p:pic>
        <p:nvPicPr>
          <p:cNvPr id="35" name="Picture 19" descr="Family_Fotolia_15263959_XL_royalty-free_6-14-13"/>
          <p:cNvPicPr>
            <a:picLocks noChangeAspect="1" noChangeArrowheads="1"/>
          </p:cNvPicPr>
          <p:nvPr/>
        </p:nvPicPr>
        <p:blipFill>
          <a:blip r:embed="rId6" cstate="print">
            <a:extLst>
              <a:ext uri="{28A0092B-C50C-407E-A947-70E740481C1C}">
                <a14:useLocalDpi xmlns:a14="http://schemas.microsoft.com/office/drawing/2010/main" val="0"/>
              </a:ext>
            </a:extLst>
          </a:blip>
          <a:srcRect t="15511" r="17191"/>
          <a:stretch>
            <a:fillRect/>
          </a:stretch>
        </p:blipFill>
        <p:spPr bwMode="auto">
          <a:xfrm>
            <a:off x="3357734" y="1398622"/>
            <a:ext cx="2784254" cy="188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p:cNvPicPr>
            <a:picLocks noChangeAspect="1"/>
          </p:cNvPicPr>
          <p:nvPr/>
        </p:nvPicPr>
        <p:blipFill>
          <a:blip r:embed="rId7">
            <a:extLst>
              <a:ext uri="{28A0092B-C50C-407E-A947-70E740481C1C}">
                <a14:useLocalDpi xmlns:a14="http://schemas.microsoft.com/office/drawing/2010/main" val="0"/>
              </a:ext>
            </a:extLst>
          </a:blip>
          <a:srcRect l="11285" t="17662" r="45560" b="33112"/>
          <a:stretch>
            <a:fillRect/>
          </a:stretch>
        </p:blipFill>
        <p:spPr bwMode="auto">
          <a:xfrm>
            <a:off x="6263264" y="1398622"/>
            <a:ext cx="2790227" cy="212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 Diagonal Corner Rectangle 7"/>
          <p:cNvSpPr>
            <a:spLocks noChangeArrowheads="1"/>
          </p:cNvSpPr>
          <p:nvPr/>
        </p:nvSpPr>
        <p:spPr bwMode="auto">
          <a:xfrm>
            <a:off x="823144" y="3119107"/>
            <a:ext cx="2285627" cy="2285503"/>
          </a:xfrm>
          <a:prstGeom prst="ellipse">
            <a:avLst/>
          </a:prstGeom>
          <a:solidFill>
            <a:srgbClr val="003F69"/>
          </a:solidFill>
          <a:ln w="15875" algn="ctr">
            <a:noFill/>
            <a:round/>
            <a:headEnd/>
            <a:tailEnd/>
          </a:ln>
        </p:spPr>
        <p:txBody>
          <a:bodyPr lIns="91271" tIns="45637" rIns="91271" bIns="45637"/>
          <a:lstStyle/>
          <a:p>
            <a:pPr>
              <a:defRPr/>
            </a:pPr>
            <a:endParaRPr lang="en-US" sz="1600">
              <a:solidFill>
                <a:schemeClr val="bg1"/>
              </a:solidFill>
              <a:latin typeface="+mj-lt"/>
            </a:endParaRPr>
          </a:p>
        </p:txBody>
      </p:sp>
      <p:sp>
        <p:nvSpPr>
          <p:cNvPr id="20" name="Round Diagonal Corner Rectangle 7"/>
          <p:cNvSpPr>
            <a:spLocks noChangeArrowheads="1"/>
          </p:cNvSpPr>
          <p:nvPr/>
        </p:nvSpPr>
        <p:spPr bwMode="auto">
          <a:xfrm>
            <a:off x="6500625" y="3119107"/>
            <a:ext cx="2285626" cy="2285503"/>
          </a:xfrm>
          <a:prstGeom prst="ellipse">
            <a:avLst/>
          </a:prstGeom>
          <a:solidFill>
            <a:srgbClr val="68716E"/>
          </a:solidFill>
          <a:ln w="15875" algn="ctr">
            <a:noFill/>
            <a:round/>
            <a:headEnd/>
            <a:tailEnd/>
          </a:ln>
        </p:spPr>
        <p:txBody>
          <a:bodyPr lIns="91271" tIns="45637" rIns="91271" bIns="45637" anchor="ctr"/>
          <a:lstStyle/>
          <a:p>
            <a:pPr>
              <a:defRPr/>
            </a:pPr>
            <a:endParaRPr lang="en-US" sz="1600">
              <a:solidFill>
                <a:schemeClr val="bg1"/>
              </a:solidFill>
              <a:latin typeface="+mj-lt"/>
            </a:endParaRPr>
          </a:p>
        </p:txBody>
      </p:sp>
      <p:sp>
        <p:nvSpPr>
          <p:cNvPr id="21" name="Round Diagonal Corner Rectangle 7"/>
          <p:cNvSpPr>
            <a:spLocks noChangeArrowheads="1"/>
          </p:cNvSpPr>
          <p:nvPr/>
        </p:nvSpPr>
        <p:spPr bwMode="auto">
          <a:xfrm>
            <a:off x="3596949" y="3119107"/>
            <a:ext cx="2285627" cy="2285503"/>
          </a:xfrm>
          <a:prstGeom prst="ellipse">
            <a:avLst/>
          </a:prstGeom>
          <a:solidFill>
            <a:srgbClr val="35842E"/>
          </a:solidFill>
          <a:ln w="15875" algn="ctr">
            <a:noFill/>
            <a:round/>
            <a:headEnd/>
            <a:tailEnd/>
          </a:ln>
        </p:spPr>
        <p:txBody>
          <a:bodyPr lIns="91271" tIns="45637" rIns="91271" bIns="45637"/>
          <a:lstStyle/>
          <a:p>
            <a:pPr>
              <a:defRPr/>
            </a:pPr>
            <a:endParaRPr lang="en-US" sz="1600">
              <a:solidFill>
                <a:schemeClr val="bg1"/>
              </a:solidFill>
              <a:latin typeface="+mj-lt"/>
            </a:endParaRPr>
          </a:p>
        </p:txBody>
      </p:sp>
      <p:sp>
        <p:nvSpPr>
          <p:cNvPr id="22" name="Text Box 5"/>
          <p:cNvSpPr>
            <a:spLocks noChangeArrowheads="1"/>
          </p:cNvSpPr>
          <p:nvPr/>
        </p:nvSpPr>
        <p:spPr bwMode="auto">
          <a:xfrm rot="16200000">
            <a:off x="3883240" y="4927749"/>
            <a:ext cx="1881741" cy="1573514"/>
          </a:xfrm>
          <a:prstGeom prst="homePlate">
            <a:avLst/>
          </a:prstGeom>
          <a:solidFill>
            <a:schemeClr val="tx1"/>
          </a:solidFill>
          <a:ln w="12700" algn="ctr">
            <a:solidFill>
              <a:schemeClr val="bg1"/>
            </a:solidFill>
            <a:round/>
            <a:headEnd/>
            <a:tailEnd/>
          </a:ln>
        </p:spPr>
        <p:txBody>
          <a:bodyPr vert="vert" lIns="0" tIns="0" rIns="0" bIns="0" anchor="ctr"/>
          <a:lstStyle/>
          <a:p>
            <a:pPr>
              <a:lnSpc>
                <a:spcPct val="85000"/>
              </a:lnSpc>
              <a:defRPr/>
            </a:pPr>
            <a:endParaRPr lang="en-US" sz="1600" dirty="0">
              <a:solidFill>
                <a:schemeClr val="tx2">
                  <a:lumMod val="50000"/>
                </a:schemeClr>
              </a:solidFill>
              <a:latin typeface="+mj-lt"/>
              <a:cs typeface="Calibri" panose="020F0502020204030204" pitchFamily="34" charset="0"/>
            </a:endParaRPr>
          </a:p>
        </p:txBody>
      </p:sp>
      <p:sp>
        <p:nvSpPr>
          <p:cNvPr id="23" name="Text Box 7"/>
          <p:cNvSpPr>
            <a:spLocks noChangeArrowheads="1"/>
          </p:cNvSpPr>
          <p:nvPr/>
        </p:nvSpPr>
        <p:spPr bwMode="auto">
          <a:xfrm rot="-5400000">
            <a:off x="6677199" y="4928503"/>
            <a:ext cx="1881741" cy="1572021"/>
          </a:xfrm>
          <a:prstGeom prst="homePlate">
            <a:avLst>
              <a:gd name="adj" fmla="val 49999"/>
            </a:avLst>
          </a:prstGeom>
          <a:solidFill>
            <a:schemeClr val="tx1"/>
          </a:solidFill>
          <a:ln w="12700" algn="ctr">
            <a:solidFill>
              <a:schemeClr val="bg1"/>
            </a:solidFill>
            <a:round/>
            <a:headEnd/>
            <a:tailEnd/>
          </a:ln>
        </p:spPr>
        <p:txBody>
          <a:bodyPr rot="10800000" lIns="0" tIns="0" rIns="0" bIns="0" anchor="ctr"/>
          <a:lstStyle/>
          <a:p>
            <a:pPr>
              <a:lnSpc>
                <a:spcPct val="85000"/>
              </a:lnSpc>
              <a:defRPr/>
            </a:pPr>
            <a:endParaRPr lang="en-US" sz="1600" dirty="0">
              <a:latin typeface="+mj-lt"/>
              <a:cs typeface="Calibri" panose="020F0502020204030204" pitchFamily="34" charset="0"/>
            </a:endParaRPr>
          </a:p>
        </p:txBody>
      </p:sp>
      <p:sp>
        <p:nvSpPr>
          <p:cNvPr id="24" name="Rectangle 4"/>
          <p:cNvSpPr>
            <a:spLocks noChangeArrowheads="1"/>
          </p:cNvSpPr>
          <p:nvPr/>
        </p:nvSpPr>
        <p:spPr bwMode="auto">
          <a:xfrm rot="16200000">
            <a:off x="1081071" y="4927749"/>
            <a:ext cx="1881741" cy="1573514"/>
          </a:xfrm>
          <a:prstGeom prst="homePlate">
            <a:avLst/>
          </a:prstGeom>
          <a:solidFill>
            <a:schemeClr val="tx1"/>
          </a:solidFill>
          <a:ln w="12700" algn="ctr">
            <a:solidFill>
              <a:schemeClr val="bg1"/>
            </a:solidFill>
            <a:round/>
            <a:headEnd/>
            <a:tailEnd/>
          </a:ln>
        </p:spPr>
        <p:txBody>
          <a:bodyPr vert="vert" lIns="0" tIns="0" rIns="0" bIns="0" anchor="ctr"/>
          <a:lstStyle/>
          <a:p>
            <a:pPr>
              <a:lnSpc>
                <a:spcPct val="85000"/>
              </a:lnSpc>
              <a:defRPr/>
            </a:pPr>
            <a:endParaRPr lang="en-US" sz="1600" dirty="0">
              <a:latin typeface="+mj-lt"/>
              <a:cs typeface="Calibri" panose="020F0502020204030204" pitchFamily="34" charset="0"/>
            </a:endParaRPr>
          </a:p>
        </p:txBody>
      </p:sp>
      <p:sp>
        <p:nvSpPr>
          <p:cNvPr id="25" name="Text Box 23"/>
          <p:cNvSpPr txBox="1">
            <a:spLocks noChangeArrowheads="1"/>
          </p:cNvSpPr>
          <p:nvPr/>
        </p:nvSpPr>
        <p:spPr bwMode="auto">
          <a:xfrm>
            <a:off x="6834055" y="3816119"/>
            <a:ext cx="1622780" cy="969329"/>
          </a:xfrm>
          <a:prstGeom prst="rect">
            <a:avLst/>
          </a:prstGeom>
          <a:noFill/>
          <a:ln w="9525">
            <a:noFill/>
            <a:miter lim="800000"/>
            <a:headEnd/>
            <a:tailEnd/>
          </a:ln>
        </p:spPr>
        <p:txBody>
          <a:bodyPr lIns="91271" tIns="45637" rIns="91271" bIns="45637">
            <a:spAutoFit/>
          </a:bodyPr>
          <a:lstStyle/>
          <a:p>
            <a:pPr algn="ctr">
              <a:defRPr/>
            </a:pPr>
            <a:r>
              <a:rPr lang="en-US" sz="1900" dirty="0">
                <a:solidFill>
                  <a:schemeClr val="bg1"/>
                </a:solidFill>
                <a:latin typeface="+mj-lt"/>
              </a:rPr>
              <a:t>Economically </a:t>
            </a:r>
          </a:p>
          <a:p>
            <a:pPr algn="ctr">
              <a:defRPr/>
            </a:pPr>
            <a:r>
              <a:rPr lang="en-US" sz="1900" dirty="0">
                <a:solidFill>
                  <a:schemeClr val="bg1"/>
                </a:solidFill>
                <a:latin typeface="+mj-lt"/>
              </a:rPr>
              <a:t>And Socially  Vibrant</a:t>
            </a:r>
          </a:p>
        </p:txBody>
      </p:sp>
      <p:sp>
        <p:nvSpPr>
          <p:cNvPr id="26" name="Rectangle 4"/>
          <p:cNvSpPr>
            <a:spLocks noChangeArrowheads="1"/>
          </p:cNvSpPr>
          <p:nvPr/>
        </p:nvSpPr>
        <p:spPr bwMode="auto">
          <a:xfrm rot="16200000">
            <a:off x="4359249" y="5343849"/>
            <a:ext cx="837152" cy="1277921"/>
          </a:xfrm>
          <a:prstGeom prst="rect">
            <a:avLst/>
          </a:prstGeom>
          <a:solidFill>
            <a:schemeClr val="tx1"/>
          </a:solidFill>
          <a:ln w="12700" algn="ctr">
            <a:noFill/>
            <a:round/>
            <a:headEnd/>
            <a:tailEnd/>
          </a:ln>
        </p:spPr>
        <p:txBody>
          <a:bodyPr vert="vert" lIns="0" tIns="0" rIns="0" bIns="0" anchor="ctr">
            <a:spAutoFit/>
          </a:bodyPr>
          <a:lstStyle/>
          <a:p>
            <a:pPr algn="ctr">
              <a:lnSpc>
                <a:spcPct val="85000"/>
              </a:lnSpc>
              <a:defRPr/>
            </a:pPr>
            <a:r>
              <a:rPr lang="en-US" sz="1600" dirty="0">
                <a:solidFill>
                  <a:schemeClr val="bg1"/>
                </a:solidFill>
                <a:latin typeface="+mj-lt"/>
                <a:cs typeface="Calibri" panose="020F0502020204030204" pitchFamily="34" charset="0"/>
              </a:rPr>
              <a:t>City Metabolism and Nature Preservation</a:t>
            </a:r>
          </a:p>
        </p:txBody>
      </p:sp>
      <p:sp>
        <p:nvSpPr>
          <p:cNvPr id="27" name="Text Box 5"/>
          <p:cNvSpPr>
            <a:spLocks noChangeArrowheads="1"/>
          </p:cNvSpPr>
          <p:nvPr/>
        </p:nvSpPr>
        <p:spPr bwMode="auto">
          <a:xfrm rot="16200000">
            <a:off x="1734769" y="5308822"/>
            <a:ext cx="629660" cy="1364509"/>
          </a:xfrm>
          <a:prstGeom prst="rect">
            <a:avLst/>
          </a:prstGeom>
          <a:solidFill>
            <a:schemeClr val="tx1"/>
          </a:solidFill>
          <a:ln w="12700" algn="ctr">
            <a:noFill/>
            <a:round/>
            <a:headEnd/>
            <a:tailEnd/>
          </a:ln>
        </p:spPr>
        <p:txBody>
          <a:bodyPr vert="vert" lIns="0" tIns="0" rIns="0" bIns="0" anchor="ctr">
            <a:spAutoFit/>
          </a:bodyPr>
          <a:lstStyle/>
          <a:p>
            <a:pPr algn="ctr">
              <a:lnSpc>
                <a:spcPct val="85000"/>
              </a:lnSpc>
              <a:defRPr/>
            </a:pPr>
            <a:r>
              <a:rPr lang="en-US" sz="1600" dirty="0">
                <a:solidFill>
                  <a:schemeClr val="bg1"/>
                </a:solidFill>
                <a:latin typeface="+mj-lt"/>
                <a:cs typeface="Calibri" panose="020F0502020204030204" pitchFamily="34" charset="0"/>
              </a:rPr>
              <a:t>Cost of  Infrastructure and city services</a:t>
            </a:r>
          </a:p>
        </p:txBody>
      </p:sp>
      <p:sp>
        <p:nvSpPr>
          <p:cNvPr id="28" name="Text Box 25"/>
          <p:cNvSpPr txBox="1">
            <a:spLocks noChangeArrowheads="1"/>
          </p:cNvSpPr>
          <p:nvPr/>
        </p:nvSpPr>
        <p:spPr bwMode="auto">
          <a:xfrm>
            <a:off x="3750712" y="4130935"/>
            <a:ext cx="1996005" cy="339697"/>
          </a:xfrm>
          <a:prstGeom prst="rect">
            <a:avLst/>
          </a:prstGeom>
          <a:noFill/>
          <a:ln w="9525">
            <a:noFill/>
            <a:miter lim="800000"/>
            <a:headEnd/>
            <a:tailEnd/>
          </a:ln>
        </p:spPr>
        <p:txBody>
          <a:bodyPr lIns="91271" tIns="45637" rIns="91271" bIns="45637" anchor="ctr"/>
          <a:lstStyle/>
          <a:p>
            <a:pPr algn="ctr">
              <a:defRPr/>
            </a:pPr>
            <a:r>
              <a:rPr lang="en-US" sz="1900" dirty="0">
                <a:solidFill>
                  <a:schemeClr val="bg1"/>
                </a:solidFill>
                <a:latin typeface="+mj-lt"/>
              </a:rPr>
              <a:t>Climate and </a:t>
            </a:r>
            <a:br>
              <a:rPr lang="en-US" sz="1900" dirty="0">
                <a:solidFill>
                  <a:schemeClr val="bg1"/>
                </a:solidFill>
                <a:latin typeface="+mj-lt"/>
              </a:rPr>
            </a:br>
            <a:r>
              <a:rPr lang="en-US" sz="1900" dirty="0">
                <a:solidFill>
                  <a:schemeClr val="bg1"/>
                </a:solidFill>
                <a:latin typeface="+mj-lt"/>
              </a:rPr>
              <a:t>Environment</a:t>
            </a:r>
          </a:p>
        </p:txBody>
      </p:sp>
      <p:sp>
        <p:nvSpPr>
          <p:cNvPr id="29" name="Text Box 27"/>
          <p:cNvSpPr txBox="1">
            <a:spLocks noChangeArrowheads="1"/>
          </p:cNvSpPr>
          <p:nvPr/>
        </p:nvSpPr>
        <p:spPr bwMode="auto">
          <a:xfrm>
            <a:off x="9660701" y="3962313"/>
            <a:ext cx="1804669" cy="676941"/>
          </a:xfrm>
          <a:prstGeom prst="rect">
            <a:avLst/>
          </a:prstGeom>
          <a:noFill/>
          <a:ln w="9525">
            <a:noFill/>
            <a:miter lim="800000"/>
            <a:headEnd/>
            <a:tailEnd/>
          </a:ln>
        </p:spPr>
        <p:txBody>
          <a:bodyPr wrap="square" lIns="91271" tIns="45637" rIns="91271" bIns="45637">
            <a:spAutoFit/>
          </a:bodyPr>
          <a:lstStyle/>
          <a:p>
            <a:pPr algn="ctr">
              <a:defRPr/>
            </a:pPr>
            <a:r>
              <a:rPr lang="en-US" sz="1900" dirty="0">
                <a:solidFill>
                  <a:schemeClr val="bg1"/>
                </a:solidFill>
                <a:latin typeface="+mj-lt"/>
              </a:rPr>
              <a:t>Quality of Life </a:t>
            </a:r>
          </a:p>
          <a:p>
            <a:pPr algn="ctr">
              <a:defRPr/>
            </a:pPr>
            <a:r>
              <a:rPr lang="en-US" sz="1900" dirty="0">
                <a:solidFill>
                  <a:schemeClr val="bg1"/>
                </a:solidFill>
                <a:latin typeface="+mj-lt"/>
              </a:rPr>
              <a:t>for all</a:t>
            </a:r>
          </a:p>
        </p:txBody>
      </p:sp>
      <p:sp>
        <p:nvSpPr>
          <p:cNvPr id="30" name="Text Box 7"/>
          <p:cNvSpPr>
            <a:spLocks noChangeArrowheads="1"/>
          </p:cNvSpPr>
          <p:nvPr/>
        </p:nvSpPr>
        <p:spPr bwMode="auto">
          <a:xfrm rot="16200000">
            <a:off x="7096334" y="5402556"/>
            <a:ext cx="1046440" cy="1100266"/>
          </a:xfrm>
          <a:prstGeom prst="rect">
            <a:avLst/>
          </a:prstGeom>
          <a:solidFill>
            <a:schemeClr val="tx1"/>
          </a:solidFill>
          <a:ln w="12700" algn="ctr">
            <a:noFill/>
            <a:round/>
            <a:headEnd/>
            <a:tailEnd/>
          </a:ln>
        </p:spPr>
        <p:txBody>
          <a:bodyPr vert="vert" lIns="0" tIns="0" rIns="0" bIns="0" anchor="ctr">
            <a:spAutoFit/>
          </a:bodyPr>
          <a:lstStyle/>
          <a:p>
            <a:pPr algn="ctr">
              <a:lnSpc>
                <a:spcPct val="85000"/>
              </a:lnSpc>
              <a:defRPr/>
            </a:pPr>
            <a:r>
              <a:rPr lang="en-US" sz="1600" dirty="0">
                <a:solidFill>
                  <a:schemeClr val="bg1"/>
                </a:solidFill>
                <a:latin typeface="+mj-lt"/>
                <a:cs typeface="Calibri" panose="020F0502020204030204" pitchFamily="34" charset="0"/>
              </a:rPr>
              <a:t>Healthy and Educated Population, </a:t>
            </a:r>
          </a:p>
          <a:p>
            <a:pPr algn="ctr">
              <a:lnSpc>
                <a:spcPct val="85000"/>
              </a:lnSpc>
              <a:defRPr/>
            </a:pPr>
            <a:r>
              <a:rPr lang="en-US" sz="1600" dirty="0">
                <a:solidFill>
                  <a:schemeClr val="bg1"/>
                </a:solidFill>
                <a:latin typeface="+mj-lt"/>
                <a:cs typeface="Calibri" panose="020F0502020204030204" pitchFamily="34" charset="0"/>
              </a:rPr>
              <a:t>Attractive for investment</a:t>
            </a:r>
          </a:p>
        </p:txBody>
      </p:sp>
      <p:pic>
        <p:nvPicPr>
          <p:cNvPr id="36879"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1146" y="1398622"/>
            <a:ext cx="2791719" cy="18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8"/>
          <p:cNvSpPr>
            <a:spLocks noChangeArrowheads="1"/>
          </p:cNvSpPr>
          <p:nvPr/>
        </p:nvSpPr>
        <p:spPr bwMode="auto">
          <a:xfrm>
            <a:off x="443940" y="3169003"/>
            <a:ext cx="2790227" cy="496136"/>
          </a:xfrm>
          <a:prstGeom prst="rect">
            <a:avLst/>
          </a:prstGeom>
          <a:solidFill>
            <a:srgbClr val="003F69"/>
          </a:solidFill>
          <a:ln w="28575" algn="ctr">
            <a:noFill/>
            <a:round/>
            <a:headEnd/>
            <a:tailEnd/>
          </a:ln>
        </p:spPr>
        <p:txBody>
          <a:bodyPr lIns="0" tIns="0" rIns="0" bIns="0" anchor="ctr"/>
          <a:lstStyle/>
          <a:p>
            <a:pPr>
              <a:defRPr/>
            </a:pPr>
            <a:endParaRPr lang="en-US" sz="2300" b="1">
              <a:solidFill>
                <a:schemeClr val="bg1"/>
              </a:solidFill>
              <a:latin typeface="+mj-lt"/>
            </a:endParaRPr>
          </a:p>
        </p:txBody>
      </p:sp>
      <p:sp>
        <p:nvSpPr>
          <p:cNvPr id="18437" name="Rectangle 8"/>
          <p:cNvSpPr>
            <a:spLocks noChangeArrowheads="1"/>
          </p:cNvSpPr>
          <p:nvPr/>
        </p:nvSpPr>
        <p:spPr bwMode="auto">
          <a:xfrm>
            <a:off x="3347630" y="3169003"/>
            <a:ext cx="2788733" cy="496136"/>
          </a:xfrm>
          <a:prstGeom prst="rect">
            <a:avLst/>
          </a:prstGeom>
          <a:solidFill>
            <a:srgbClr val="35842E"/>
          </a:solidFill>
          <a:ln w="28575" algn="ctr">
            <a:noFill/>
            <a:round/>
            <a:headEnd/>
            <a:tailEnd/>
          </a:ln>
        </p:spPr>
        <p:txBody>
          <a:bodyPr lIns="0" tIns="0" rIns="0" bIns="0" anchor="ctr"/>
          <a:lstStyle/>
          <a:p>
            <a:pPr>
              <a:defRPr/>
            </a:pPr>
            <a:endParaRPr lang="en-US" sz="2000" b="1">
              <a:solidFill>
                <a:schemeClr val="bg1"/>
              </a:solidFill>
              <a:latin typeface="+mj-lt"/>
            </a:endParaRPr>
          </a:p>
        </p:txBody>
      </p:sp>
      <p:sp>
        <p:nvSpPr>
          <p:cNvPr id="18438" name="Rectangle 8"/>
          <p:cNvSpPr>
            <a:spLocks noChangeArrowheads="1"/>
          </p:cNvSpPr>
          <p:nvPr/>
        </p:nvSpPr>
        <p:spPr bwMode="auto">
          <a:xfrm>
            <a:off x="6263079" y="3169003"/>
            <a:ext cx="2788733" cy="496136"/>
          </a:xfrm>
          <a:prstGeom prst="rect">
            <a:avLst/>
          </a:prstGeom>
          <a:solidFill>
            <a:srgbClr val="68716E"/>
          </a:solidFill>
          <a:ln w="28575" algn="ctr">
            <a:noFill/>
            <a:round/>
            <a:headEnd/>
            <a:tailEnd/>
          </a:ln>
        </p:spPr>
        <p:txBody>
          <a:bodyPr lIns="0" tIns="0" rIns="0" bIns="0" anchor="ctr"/>
          <a:lstStyle/>
          <a:p>
            <a:pPr>
              <a:defRPr/>
            </a:pPr>
            <a:endParaRPr lang="en-US" sz="2300">
              <a:solidFill>
                <a:schemeClr val="bg1"/>
              </a:solidFill>
              <a:latin typeface="+mj-lt"/>
            </a:endParaRPr>
          </a:p>
        </p:txBody>
      </p:sp>
      <p:sp>
        <p:nvSpPr>
          <p:cNvPr id="36884" name="Rectangle 6"/>
          <p:cNvSpPr>
            <a:spLocks noGrp="1" noChangeArrowheads="1"/>
          </p:cNvSpPr>
          <p:nvPr>
            <p:ph type="title" idx="4294967295"/>
          </p:nvPr>
        </p:nvSpPr>
        <p:spPr>
          <a:xfrm>
            <a:off x="688036" y="153079"/>
            <a:ext cx="10902654" cy="1325563"/>
          </a:xfrm>
        </p:spPr>
        <p:txBody>
          <a:bodyPr/>
          <a:lstStyle/>
          <a:p>
            <a:pPr eaLnBrk="1" hangingPunct="1"/>
            <a:r>
              <a:rPr lang="en-US" b="1" dirty="0">
                <a:latin typeface="+mn-lt"/>
              </a:rPr>
              <a:t>Smart Cities are about people, planet &amp; profit</a:t>
            </a:r>
          </a:p>
        </p:txBody>
      </p:sp>
      <p:sp>
        <p:nvSpPr>
          <p:cNvPr id="36885" name="Text Box 17"/>
          <p:cNvSpPr txBox="1">
            <a:spLocks noChangeArrowheads="1"/>
          </p:cNvSpPr>
          <p:nvPr/>
        </p:nvSpPr>
        <p:spPr bwMode="auto">
          <a:xfrm>
            <a:off x="3915739" y="3300120"/>
            <a:ext cx="1836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eaLnBrk="1" hangingPunct="1">
              <a:lnSpc>
                <a:spcPct val="80000"/>
              </a:lnSpc>
            </a:pPr>
            <a:r>
              <a:rPr lang="en-US" sz="2000" b="1" dirty="0">
                <a:solidFill>
                  <a:schemeClr val="bg1"/>
                </a:solidFill>
              </a:rPr>
              <a:t> Sustainable</a:t>
            </a:r>
          </a:p>
        </p:txBody>
      </p:sp>
      <p:sp>
        <p:nvSpPr>
          <p:cNvPr id="36886" name="Text Box 18"/>
          <p:cNvSpPr txBox="1">
            <a:spLocks noChangeArrowheads="1"/>
          </p:cNvSpPr>
          <p:nvPr/>
        </p:nvSpPr>
        <p:spPr bwMode="auto">
          <a:xfrm>
            <a:off x="6567405" y="3300120"/>
            <a:ext cx="21841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eaLnBrk="1" hangingPunct="1">
              <a:lnSpc>
                <a:spcPct val="80000"/>
              </a:lnSpc>
            </a:pPr>
            <a:r>
              <a:rPr lang="en-US" sz="2000" b="1" dirty="0">
                <a:solidFill>
                  <a:schemeClr val="bg1"/>
                </a:solidFill>
              </a:rPr>
              <a:t>     Prosperous</a:t>
            </a:r>
          </a:p>
        </p:txBody>
      </p:sp>
      <p:sp>
        <p:nvSpPr>
          <p:cNvPr id="32" name="Text Box 7"/>
          <p:cNvSpPr>
            <a:spLocks noChangeArrowheads="1"/>
          </p:cNvSpPr>
          <p:nvPr/>
        </p:nvSpPr>
        <p:spPr bwMode="auto">
          <a:xfrm rot="-5400000">
            <a:off x="9596797" y="4891246"/>
            <a:ext cx="1881741" cy="1572021"/>
          </a:xfrm>
          <a:prstGeom prst="homePlate">
            <a:avLst>
              <a:gd name="adj" fmla="val 49999"/>
            </a:avLst>
          </a:prstGeom>
          <a:solidFill>
            <a:schemeClr val="tx1"/>
          </a:solidFill>
          <a:ln w="12700" algn="ctr">
            <a:solidFill>
              <a:schemeClr val="bg1"/>
            </a:solidFill>
            <a:round/>
            <a:headEnd/>
            <a:tailEnd/>
          </a:ln>
        </p:spPr>
        <p:txBody>
          <a:bodyPr rot="10800000" lIns="0" tIns="0" rIns="0" bIns="0" anchor="ctr"/>
          <a:lstStyle/>
          <a:p>
            <a:pPr>
              <a:lnSpc>
                <a:spcPct val="85000"/>
              </a:lnSpc>
              <a:defRPr/>
            </a:pPr>
            <a:endParaRPr lang="en-US" sz="1600" dirty="0">
              <a:latin typeface="+mj-lt"/>
              <a:cs typeface="Calibri" panose="020F0502020204030204" pitchFamily="34" charset="0"/>
            </a:endParaRPr>
          </a:p>
        </p:txBody>
      </p:sp>
      <p:sp>
        <p:nvSpPr>
          <p:cNvPr id="33" name="Text Box 27"/>
          <p:cNvSpPr txBox="1">
            <a:spLocks noChangeArrowheads="1"/>
          </p:cNvSpPr>
          <p:nvPr/>
        </p:nvSpPr>
        <p:spPr bwMode="auto">
          <a:xfrm>
            <a:off x="688036" y="3962313"/>
            <a:ext cx="2555841" cy="676941"/>
          </a:xfrm>
          <a:prstGeom prst="rect">
            <a:avLst/>
          </a:prstGeom>
          <a:noFill/>
          <a:ln w="9525">
            <a:noFill/>
            <a:miter lim="800000"/>
            <a:headEnd/>
            <a:tailEnd/>
          </a:ln>
        </p:spPr>
        <p:txBody>
          <a:bodyPr lIns="91271" tIns="45637" rIns="91271" bIns="45637">
            <a:spAutoFit/>
          </a:bodyPr>
          <a:lstStyle/>
          <a:p>
            <a:pPr algn="ctr">
              <a:defRPr/>
            </a:pPr>
            <a:r>
              <a:rPr lang="en-US" sz="1900" dirty="0">
                <a:solidFill>
                  <a:schemeClr val="bg1"/>
                </a:solidFill>
                <a:latin typeface="+mj-lt"/>
              </a:rPr>
              <a:t>Cost, Safety and Accessibility</a:t>
            </a:r>
          </a:p>
        </p:txBody>
      </p:sp>
      <p:sp>
        <p:nvSpPr>
          <p:cNvPr id="34" name="Text Box 7"/>
          <p:cNvSpPr>
            <a:spLocks noChangeArrowheads="1"/>
          </p:cNvSpPr>
          <p:nvPr/>
        </p:nvSpPr>
        <p:spPr bwMode="auto">
          <a:xfrm rot="16200000">
            <a:off x="10118193" y="5317442"/>
            <a:ext cx="838948" cy="1275518"/>
          </a:xfrm>
          <a:prstGeom prst="rect">
            <a:avLst/>
          </a:prstGeom>
          <a:solidFill>
            <a:schemeClr val="tx1"/>
          </a:solidFill>
          <a:ln w="12700" algn="ctr">
            <a:noFill/>
            <a:round/>
            <a:headEnd/>
            <a:tailEnd/>
          </a:ln>
        </p:spPr>
        <p:txBody>
          <a:bodyPr vert="vert" wrap="square" lIns="0" tIns="0" rIns="0" bIns="0" anchor="ctr">
            <a:spAutoFit/>
          </a:bodyPr>
          <a:lstStyle/>
          <a:p>
            <a:pPr algn="ctr">
              <a:lnSpc>
                <a:spcPct val="85000"/>
              </a:lnSpc>
              <a:defRPr/>
            </a:pPr>
            <a:r>
              <a:rPr lang="en-US" sz="1600" dirty="0">
                <a:solidFill>
                  <a:schemeClr val="bg1"/>
                </a:solidFill>
                <a:latin typeface="+mj-lt"/>
                <a:cs typeface="Calibri" panose="020F0502020204030204" pitchFamily="34" charset="0"/>
              </a:rPr>
              <a:t>Public policies,</a:t>
            </a:r>
          </a:p>
          <a:p>
            <a:pPr algn="ctr">
              <a:lnSpc>
                <a:spcPct val="85000"/>
              </a:lnSpc>
              <a:defRPr/>
            </a:pPr>
            <a:r>
              <a:rPr lang="en-US" sz="1600" dirty="0">
                <a:solidFill>
                  <a:schemeClr val="bg1"/>
                </a:solidFill>
                <a:latin typeface="+mj-lt"/>
                <a:cs typeface="Calibri" panose="020F0502020204030204" pitchFamily="34" charset="0"/>
              </a:rPr>
              <a:t>community </a:t>
            </a:r>
            <a:r>
              <a:rPr lang="en-US" sz="1600" dirty="0" err="1">
                <a:solidFill>
                  <a:schemeClr val="bg1"/>
                </a:solidFill>
                <a:latin typeface="+mj-lt"/>
                <a:cs typeface="Calibri" panose="020F0502020204030204" pitchFamily="34" charset="0"/>
              </a:rPr>
              <a:t>enagement</a:t>
            </a:r>
            <a:r>
              <a:rPr lang="en-US" sz="1600" dirty="0">
                <a:solidFill>
                  <a:schemeClr val="bg1"/>
                </a:solidFill>
                <a:latin typeface="+mj-lt"/>
                <a:cs typeface="Calibri" panose="020F0502020204030204" pitchFamily="34" charset="0"/>
              </a:rPr>
              <a:t>, and democracy</a:t>
            </a:r>
          </a:p>
        </p:txBody>
      </p:sp>
      <p:sp>
        <p:nvSpPr>
          <p:cNvPr id="36" name="Rectangle 8"/>
          <p:cNvSpPr>
            <a:spLocks noChangeArrowheads="1"/>
          </p:cNvSpPr>
          <p:nvPr/>
        </p:nvSpPr>
        <p:spPr bwMode="auto">
          <a:xfrm>
            <a:off x="9172403" y="3169003"/>
            <a:ext cx="2788733" cy="496136"/>
          </a:xfrm>
          <a:prstGeom prst="rect">
            <a:avLst/>
          </a:prstGeom>
          <a:solidFill>
            <a:srgbClr val="BF9000"/>
          </a:solidFill>
          <a:ln w="28575" algn="ctr">
            <a:noFill/>
            <a:round/>
            <a:headEnd/>
            <a:tailEnd/>
          </a:ln>
        </p:spPr>
        <p:txBody>
          <a:bodyPr lIns="0" tIns="0" rIns="0" bIns="0" anchor="ctr"/>
          <a:lstStyle/>
          <a:p>
            <a:pPr>
              <a:defRPr/>
            </a:pPr>
            <a:endParaRPr lang="en-US" sz="2300">
              <a:solidFill>
                <a:schemeClr val="bg1"/>
              </a:solidFill>
              <a:latin typeface="+mj-lt"/>
            </a:endParaRPr>
          </a:p>
        </p:txBody>
      </p:sp>
      <p:sp>
        <p:nvSpPr>
          <p:cNvPr id="37" name="Text Box 17"/>
          <p:cNvSpPr txBox="1">
            <a:spLocks noChangeArrowheads="1"/>
          </p:cNvSpPr>
          <p:nvPr/>
        </p:nvSpPr>
        <p:spPr bwMode="auto">
          <a:xfrm>
            <a:off x="1291901" y="3300120"/>
            <a:ext cx="2231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eaLnBrk="1" hangingPunct="1">
              <a:lnSpc>
                <a:spcPct val="80000"/>
              </a:lnSpc>
            </a:pPr>
            <a:r>
              <a:rPr lang="en-US" sz="2000" b="1" dirty="0">
                <a:solidFill>
                  <a:schemeClr val="bg1"/>
                </a:solidFill>
              </a:rPr>
              <a:t>Efficient</a:t>
            </a:r>
          </a:p>
        </p:txBody>
      </p:sp>
      <p:sp>
        <p:nvSpPr>
          <p:cNvPr id="36887" name="Text Box 17"/>
          <p:cNvSpPr txBox="1">
            <a:spLocks noChangeArrowheads="1"/>
          </p:cNvSpPr>
          <p:nvPr/>
        </p:nvSpPr>
        <p:spPr bwMode="auto">
          <a:xfrm>
            <a:off x="10083892" y="3300120"/>
            <a:ext cx="1927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eaLnBrk="1" hangingPunct="1">
              <a:lnSpc>
                <a:spcPct val="80000"/>
              </a:lnSpc>
            </a:pPr>
            <a:r>
              <a:rPr lang="en-US" sz="2000" b="1" dirty="0">
                <a:solidFill>
                  <a:schemeClr val="bg1"/>
                </a:solidFill>
              </a:rPr>
              <a:t>Inclusive</a:t>
            </a:r>
          </a:p>
        </p:txBody>
      </p:sp>
      <p:pic>
        <p:nvPicPr>
          <p:cNvPr id="3" name="Audio 2">
            <a:hlinkClick r:id="" action="ppaction://media"/>
            <a:extLst>
              <a:ext uri="{FF2B5EF4-FFF2-40B4-BE49-F238E27FC236}">
                <a16:creationId xmlns:a16="http://schemas.microsoft.com/office/drawing/2014/main" id="{AD8EAD05-581A-4034-A8A6-E013158D97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249594081"/>
      </p:ext>
    </p:extLst>
  </p:cSld>
  <p:clrMapOvr>
    <a:masterClrMapping/>
  </p:clrMapOvr>
  <p:transition spd="slow" advTm="25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D806F13-3905-465B-84C2-631F0E3A54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8777" y="-177143"/>
            <a:ext cx="6498162" cy="36061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gayan de Oro">
            <a:extLst>
              <a:ext uri="{FF2B5EF4-FFF2-40B4-BE49-F238E27FC236}">
                <a16:creationId xmlns:a16="http://schemas.microsoft.com/office/drawing/2014/main" id="{474CF769-706F-4402-86C6-929510CDA3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79" y="3476675"/>
            <a:ext cx="6188279" cy="4950623"/>
          </a:xfrm>
          <a:prstGeom prst="rect">
            <a:avLst/>
          </a:prstGeom>
          <a:noFill/>
          <a:extLst>
            <a:ext uri="{909E8E84-426E-40DD-AFC4-6F175D3DCCD1}">
              <a14:hiddenFill xmlns:a14="http://schemas.microsoft.com/office/drawing/2010/main">
                <a:solidFill>
                  <a:srgbClr val="FFFFFF"/>
                </a:solidFill>
              </a14:hiddenFill>
            </a:ext>
          </a:extLst>
        </p:spPr>
      </p:pic>
      <p:pic>
        <p:nvPicPr>
          <p:cNvPr id="147460" name="Picture 4" descr="Mission_control_center"/>
          <p:cNvPicPr>
            <a:picLocks noChangeAspect="1" noChangeArrowheads="1"/>
          </p:cNvPicPr>
          <p:nvPr/>
        </p:nvPicPr>
        <p:blipFill>
          <a:blip r:embed="rId7"/>
          <a:srcRect/>
          <a:stretch>
            <a:fillRect/>
          </a:stretch>
        </p:blipFill>
        <p:spPr bwMode="auto">
          <a:xfrm>
            <a:off x="-92279" y="-124354"/>
            <a:ext cx="6188280" cy="3553355"/>
          </a:xfrm>
          <a:prstGeom prst="rect">
            <a:avLst/>
          </a:prstGeom>
          <a:noFill/>
          <a:ln w="9525">
            <a:noFill/>
            <a:miter lim="800000"/>
            <a:headEnd/>
            <a:tailEnd/>
          </a:ln>
        </p:spPr>
      </p:pic>
      <p:sp>
        <p:nvSpPr>
          <p:cNvPr id="147461" name="Text Box 5"/>
          <p:cNvSpPr txBox="1">
            <a:spLocks noChangeArrowheads="1"/>
          </p:cNvSpPr>
          <p:nvPr/>
        </p:nvSpPr>
        <p:spPr bwMode="auto">
          <a:xfrm>
            <a:off x="462100" y="2844453"/>
            <a:ext cx="5289938" cy="337672"/>
          </a:xfrm>
          <a:prstGeom prst="rect">
            <a:avLst/>
          </a:prstGeom>
          <a:solidFill>
            <a:schemeClr val="bg1"/>
          </a:solidFill>
          <a:ln w="9525">
            <a:noFill/>
            <a:miter lim="800000"/>
            <a:headEnd/>
            <a:tailEnd/>
          </a:ln>
        </p:spPr>
        <p:txBody>
          <a:bodyPr wrap="none" lIns="91327" tIns="45664" rIns="91327" bIns="45664">
            <a:spAutoFit/>
          </a:bodyPr>
          <a:lstStyle/>
          <a:p>
            <a:pPr defTabSz="455900"/>
            <a:r>
              <a:rPr lang="en-US" sz="1595" b="1" dirty="0">
                <a:solidFill>
                  <a:schemeClr val="tx2"/>
                </a:solidFill>
                <a:latin typeface="Gill Sans"/>
                <a:ea typeface="MS PGothic" pitchFamily="34" charset="-128"/>
              </a:rPr>
              <a:t>A “mission control” for urban infrastructure        </a:t>
            </a:r>
            <a:r>
              <a:rPr lang="en-US" sz="1400" b="1" dirty="0">
                <a:solidFill>
                  <a:schemeClr val="tx2"/>
                </a:solidFill>
                <a:latin typeface="Gill Sans"/>
                <a:ea typeface="MS PGothic" pitchFamily="34" charset="-128"/>
              </a:rPr>
              <a:t>Rio de Janeiro</a:t>
            </a:r>
          </a:p>
        </p:txBody>
      </p:sp>
      <p:sp>
        <p:nvSpPr>
          <p:cNvPr id="147464" name="Text Box 8"/>
          <p:cNvSpPr txBox="1">
            <a:spLocks noChangeArrowheads="1"/>
          </p:cNvSpPr>
          <p:nvPr/>
        </p:nvSpPr>
        <p:spPr bwMode="auto">
          <a:xfrm>
            <a:off x="6424463" y="2885521"/>
            <a:ext cx="5610347" cy="337672"/>
          </a:xfrm>
          <a:prstGeom prst="rect">
            <a:avLst/>
          </a:prstGeom>
          <a:solidFill>
            <a:schemeClr val="bg1"/>
          </a:solidFill>
          <a:ln w="9525">
            <a:noFill/>
            <a:miter lim="800000"/>
            <a:headEnd/>
            <a:tailEnd/>
          </a:ln>
        </p:spPr>
        <p:txBody>
          <a:bodyPr wrap="none" lIns="91327" tIns="45664" rIns="91327" bIns="45664">
            <a:spAutoFit/>
          </a:bodyPr>
          <a:lstStyle/>
          <a:p>
            <a:pPr defTabSz="455900"/>
            <a:r>
              <a:rPr lang="en-US" sz="1595" b="1" dirty="0">
                <a:solidFill>
                  <a:schemeClr val="tx2"/>
                </a:solidFill>
                <a:latin typeface="Gill Sans"/>
                <a:ea typeface="MS PGothic" pitchFamily="34" charset="-128"/>
              </a:rPr>
              <a:t>A “future city” showcasing future urban planning concepts         </a:t>
            </a:r>
          </a:p>
        </p:txBody>
      </p:sp>
      <p:sp>
        <p:nvSpPr>
          <p:cNvPr id="147467" name="Text Box 11"/>
          <p:cNvSpPr txBox="1">
            <a:spLocks noChangeArrowheads="1"/>
          </p:cNvSpPr>
          <p:nvPr/>
        </p:nvSpPr>
        <p:spPr bwMode="auto">
          <a:xfrm>
            <a:off x="536545" y="6212703"/>
            <a:ext cx="4959480" cy="337672"/>
          </a:xfrm>
          <a:prstGeom prst="rect">
            <a:avLst/>
          </a:prstGeom>
          <a:solidFill>
            <a:schemeClr val="bg1"/>
          </a:solidFill>
          <a:ln w="9525">
            <a:noFill/>
            <a:miter lim="800000"/>
            <a:headEnd/>
            <a:tailEnd/>
          </a:ln>
        </p:spPr>
        <p:txBody>
          <a:bodyPr wrap="square" lIns="91327" tIns="45664" rIns="91327" bIns="45664">
            <a:spAutoFit/>
          </a:bodyPr>
          <a:lstStyle/>
          <a:p>
            <a:pPr defTabSz="455900"/>
            <a:r>
              <a:rPr lang="en-US" sz="1595" b="1" dirty="0">
                <a:solidFill>
                  <a:schemeClr val="tx2"/>
                </a:solidFill>
                <a:latin typeface="Gill Sans"/>
                <a:ea typeface="MS PGothic" pitchFamily="34" charset="-128"/>
              </a:rPr>
              <a:t>A “people-centered city”              </a:t>
            </a:r>
          </a:p>
        </p:txBody>
      </p:sp>
      <p:pic>
        <p:nvPicPr>
          <p:cNvPr id="5122" name="Picture 2" descr="UN-Habitat Logo">
            <a:extLst>
              <a:ext uri="{FF2B5EF4-FFF2-40B4-BE49-F238E27FC236}">
                <a16:creationId xmlns:a16="http://schemas.microsoft.com/office/drawing/2014/main" id="{3F8A462A-CA46-4AE9-B1C4-07A16A86B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3461" y="6225816"/>
            <a:ext cx="1255531" cy="3245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0CE245-F471-4E0F-8688-1F0026D0016A}"/>
              </a:ext>
            </a:extLst>
          </p:cNvPr>
          <p:cNvSpPr txBox="1"/>
          <p:nvPr/>
        </p:nvSpPr>
        <p:spPr>
          <a:xfrm>
            <a:off x="5254337" y="3786174"/>
            <a:ext cx="816442" cy="276999"/>
          </a:xfrm>
          <a:prstGeom prst="rect">
            <a:avLst/>
          </a:prstGeom>
          <a:noFill/>
        </p:spPr>
        <p:txBody>
          <a:bodyPr wrap="none" rtlCol="0">
            <a:spAutoFit/>
          </a:bodyPr>
          <a:lstStyle/>
          <a:p>
            <a:r>
              <a:rPr lang="en-GB" sz="1200" b="1" dirty="0">
                <a:solidFill>
                  <a:schemeClr val="bg1">
                    <a:lumMod val="95000"/>
                  </a:schemeClr>
                </a:solidFill>
              </a:rPr>
              <a:t>[A. Scotti]</a:t>
            </a:r>
            <a:endParaRPr lang="LID4096" sz="1200" b="1" dirty="0">
              <a:solidFill>
                <a:schemeClr val="bg1">
                  <a:lumMod val="95000"/>
                </a:schemeClr>
              </a:solidFill>
            </a:endParaRPr>
          </a:p>
        </p:txBody>
      </p:sp>
      <p:pic>
        <p:nvPicPr>
          <p:cNvPr id="15" name="Picture 14" descr="masdar">
            <a:extLst>
              <a:ext uri="{FF2B5EF4-FFF2-40B4-BE49-F238E27FC236}">
                <a16:creationId xmlns:a16="http://schemas.microsoft.com/office/drawing/2014/main" id="{79C39FEF-632E-4342-8938-A5C6710CF6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564"/>
          <a:stretch/>
        </p:blipFill>
        <p:spPr bwMode="auto">
          <a:xfrm>
            <a:off x="6128777" y="3476675"/>
            <a:ext cx="6056817" cy="33813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4">
            <a:extLst>
              <a:ext uri="{FF2B5EF4-FFF2-40B4-BE49-F238E27FC236}">
                <a16:creationId xmlns:a16="http://schemas.microsoft.com/office/drawing/2014/main" id="{111B1F3D-3DF4-4EF7-B864-5259BBFD291D}"/>
              </a:ext>
            </a:extLst>
          </p:cNvPr>
          <p:cNvSpPr txBox="1">
            <a:spLocks noChangeArrowheads="1"/>
          </p:cNvSpPr>
          <p:nvPr/>
        </p:nvSpPr>
        <p:spPr bwMode="auto">
          <a:xfrm>
            <a:off x="6450045" y="6202602"/>
            <a:ext cx="5278012" cy="337672"/>
          </a:xfrm>
          <a:prstGeom prst="rect">
            <a:avLst/>
          </a:prstGeom>
          <a:solidFill>
            <a:schemeClr val="bg1"/>
          </a:solidFill>
          <a:ln w="9525">
            <a:noFill/>
            <a:miter lim="800000"/>
            <a:headEnd/>
            <a:tailEnd/>
          </a:ln>
        </p:spPr>
        <p:txBody>
          <a:bodyPr wrap="none" lIns="91327" tIns="45664" rIns="91327" bIns="45664">
            <a:spAutoFit/>
          </a:bodyPr>
          <a:lstStyle/>
          <a:p>
            <a:pPr defTabSz="455900"/>
            <a:r>
              <a:rPr lang="en-US" sz="1595" b="1" dirty="0">
                <a:solidFill>
                  <a:schemeClr val="tx2"/>
                </a:solidFill>
                <a:latin typeface="Gill Sans"/>
                <a:ea typeface="MS PGothic" pitchFamily="34" charset="-128"/>
              </a:rPr>
              <a:t>A self-sufficient, sustainable  eco-city”                     </a:t>
            </a:r>
            <a:r>
              <a:rPr lang="en-US" sz="1400" b="1" dirty="0">
                <a:solidFill>
                  <a:schemeClr val="tx2"/>
                </a:solidFill>
                <a:latin typeface="Gill Sans"/>
                <a:ea typeface="MS PGothic" pitchFamily="34" charset="-128"/>
              </a:rPr>
              <a:t>Masdar City</a:t>
            </a:r>
          </a:p>
        </p:txBody>
      </p:sp>
      <p:sp>
        <p:nvSpPr>
          <p:cNvPr id="20" name="TextBox 19">
            <a:extLst>
              <a:ext uri="{FF2B5EF4-FFF2-40B4-BE49-F238E27FC236}">
                <a16:creationId xmlns:a16="http://schemas.microsoft.com/office/drawing/2014/main" id="{A64439A5-22F2-4BB4-B084-7968B3AAD2A6}"/>
              </a:ext>
            </a:extLst>
          </p:cNvPr>
          <p:cNvSpPr txBox="1"/>
          <p:nvPr/>
        </p:nvSpPr>
        <p:spPr>
          <a:xfrm>
            <a:off x="11400322" y="2605396"/>
            <a:ext cx="659155" cy="276999"/>
          </a:xfrm>
          <a:prstGeom prst="rect">
            <a:avLst/>
          </a:prstGeom>
          <a:noFill/>
        </p:spPr>
        <p:txBody>
          <a:bodyPr wrap="none" rtlCol="0">
            <a:spAutoFit/>
          </a:bodyPr>
          <a:lstStyle/>
          <a:p>
            <a:r>
              <a:rPr lang="en-GB" sz="1200" b="1" dirty="0">
                <a:solidFill>
                  <a:schemeClr val="bg1">
                    <a:lumMod val="95000"/>
                  </a:schemeClr>
                </a:solidFill>
              </a:rPr>
              <a:t>© SOM</a:t>
            </a:r>
            <a:endParaRPr lang="LID4096" sz="1200" b="1" dirty="0">
              <a:solidFill>
                <a:schemeClr val="bg1">
                  <a:lumMod val="95000"/>
                </a:schemeClr>
              </a:solidFill>
            </a:endParaRPr>
          </a:p>
        </p:txBody>
      </p:sp>
      <p:pic>
        <p:nvPicPr>
          <p:cNvPr id="1030" name="Picture 6" descr="National geographic artikelen kopen? Zwerfkei.nl | Morgen in huis!">
            <a:extLst>
              <a:ext uri="{FF2B5EF4-FFF2-40B4-BE49-F238E27FC236}">
                <a16:creationId xmlns:a16="http://schemas.microsoft.com/office/drawing/2014/main" id="{FB8CABD5-332B-406F-81CC-53227C4B68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5653" b="35785"/>
          <a:stretch/>
        </p:blipFill>
        <p:spPr bwMode="auto">
          <a:xfrm>
            <a:off x="11209321" y="164422"/>
            <a:ext cx="735012" cy="20993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5159943-B388-4B38-AF02-27EDD74973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72900" y="6616550"/>
            <a:ext cx="203200" cy="203200"/>
          </a:xfrm>
          <a:prstGeom prst="rect">
            <a:avLst/>
          </a:prstGeom>
        </p:spPr>
      </p:pic>
    </p:spTree>
    <p:extLst>
      <p:ext uri="{BB962C8B-B14F-4D97-AF65-F5344CB8AC3E}">
        <p14:creationId xmlns:p14="http://schemas.microsoft.com/office/powerpoint/2010/main" val="1090099240"/>
      </p:ext>
    </p:extLst>
  </p:cSld>
  <p:clrMapOvr>
    <a:masterClrMapping/>
  </p:clrMapOvr>
  <p:transition advTm="26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EF99029-368C-40CA-AC88-8848E14AEAA9}"/>
              </a:ext>
            </a:extLst>
          </p:cNvPr>
          <p:cNvSpPr/>
          <p:nvPr/>
        </p:nvSpPr>
        <p:spPr>
          <a:xfrm>
            <a:off x="2188998" y="1863694"/>
            <a:ext cx="4476750" cy="4476750"/>
          </a:xfrm>
          <a:prstGeom prst="ellipse">
            <a:avLst/>
          </a:prstGeom>
          <a:solidFill>
            <a:schemeClr val="bg1">
              <a:lumMod val="75000"/>
            </a:schemeClr>
          </a:solidFill>
          <a:ln w="95250">
            <a:solidFill>
              <a:srgbClr val="92D050"/>
            </a:solidFill>
            <a:prstDash val="sysDash"/>
            <a:extLst>
              <a:ext uri="{C807C97D-BFC1-408E-A445-0C87EB9F89A2}">
                <ask:lineSketchStyleProps xmlns:ask="http://schemas.microsoft.com/office/drawing/2018/sketchyshapes" sd="1219033472">
                  <a:custGeom>
                    <a:avLst/>
                    <a:gdLst>
                      <a:gd name="connsiteX0" fmla="*/ 0 w 4476750"/>
                      <a:gd name="connsiteY0" fmla="*/ 2238375 h 4476750"/>
                      <a:gd name="connsiteX1" fmla="*/ 2238375 w 4476750"/>
                      <a:gd name="connsiteY1" fmla="*/ 0 h 4476750"/>
                      <a:gd name="connsiteX2" fmla="*/ 4476750 w 4476750"/>
                      <a:gd name="connsiteY2" fmla="*/ 2238375 h 4476750"/>
                      <a:gd name="connsiteX3" fmla="*/ 2238375 w 4476750"/>
                      <a:gd name="connsiteY3" fmla="*/ 4476750 h 4476750"/>
                      <a:gd name="connsiteX4" fmla="*/ 0 w 4476750"/>
                      <a:gd name="connsiteY4" fmla="*/ 223837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0" h="4476750" fill="none" extrusionOk="0">
                        <a:moveTo>
                          <a:pt x="0" y="2238375"/>
                        </a:moveTo>
                        <a:cubicBezTo>
                          <a:pt x="325492" y="1040768"/>
                          <a:pt x="1050396" y="-99279"/>
                          <a:pt x="2238375" y="0"/>
                        </a:cubicBezTo>
                        <a:cubicBezTo>
                          <a:pt x="3332940" y="-21692"/>
                          <a:pt x="4249710" y="1215911"/>
                          <a:pt x="4476750" y="2238375"/>
                        </a:cubicBezTo>
                        <a:cubicBezTo>
                          <a:pt x="4444798" y="3169885"/>
                          <a:pt x="3362362" y="4632722"/>
                          <a:pt x="2238375" y="4476750"/>
                        </a:cubicBezTo>
                        <a:cubicBezTo>
                          <a:pt x="1048237" y="4502548"/>
                          <a:pt x="252899" y="3535401"/>
                          <a:pt x="0" y="2238375"/>
                        </a:cubicBezTo>
                        <a:close/>
                      </a:path>
                      <a:path w="4476750" h="4476750" stroke="0" extrusionOk="0">
                        <a:moveTo>
                          <a:pt x="0" y="2238375"/>
                        </a:moveTo>
                        <a:cubicBezTo>
                          <a:pt x="-60899" y="964591"/>
                          <a:pt x="738328" y="99019"/>
                          <a:pt x="2238375" y="0"/>
                        </a:cubicBezTo>
                        <a:cubicBezTo>
                          <a:pt x="3556675" y="17280"/>
                          <a:pt x="4317883" y="1007206"/>
                          <a:pt x="4476750" y="2238375"/>
                        </a:cubicBezTo>
                        <a:cubicBezTo>
                          <a:pt x="4252393" y="3693692"/>
                          <a:pt x="3461497" y="4549147"/>
                          <a:pt x="2238375" y="4476750"/>
                        </a:cubicBezTo>
                        <a:cubicBezTo>
                          <a:pt x="818892" y="4376482"/>
                          <a:pt x="232850" y="3585852"/>
                          <a:pt x="0" y="223837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892" name="Text Box 6"/>
          <p:cNvSpPr txBox="1">
            <a:spLocks noChangeArrowheads="1"/>
          </p:cNvSpPr>
          <p:nvPr/>
        </p:nvSpPr>
        <p:spPr bwMode="auto">
          <a:xfrm>
            <a:off x="2961347" y="1400990"/>
            <a:ext cx="2932051" cy="37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ctr" defTabSz="426246" rtl="0" eaLnBrk="1" fontAlgn="auto" latinLnBrk="0" hangingPunct="1">
              <a:lnSpc>
                <a:spcPct val="100000"/>
              </a:lnSpc>
              <a:spcBef>
                <a:spcPct val="50000"/>
              </a:spcBef>
              <a:spcAft>
                <a:spcPts val="0"/>
              </a:spcAft>
              <a:buClr>
                <a:srgbClr val="FFFFFF"/>
              </a:buClr>
              <a:buSzTx/>
              <a:buFontTx/>
              <a:buNone/>
              <a:tabLst/>
              <a:defRPr/>
            </a:pPr>
            <a:r>
              <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Governance</a:t>
            </a:r>
          </a:p>
        </p:txBody>
      </p:sp>
      <p:sp>
        <p:nvSpPr>
          <p:cNvPr id="37893" name="Text Box 7"/>
          <p:cNvSpPr txBox="1">
            <a:spLocks noChangeArrowheads="1"/>
          </p:cNvSpPr>
          <p:nvPr/>
        </p:nvSpPr>
        <p:spPr bwMode="auto">
          <a:xfrm>
            <a:off x="1254154" y="5567973"/>
            <a:ext cx="1349580" cy="37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r" defTabSz="426246" rtl="0" eaLnBrk="1" fontAlgn="auto" latinLnBrk="0" hangingPunct="1">
              <a:lnSpc>
                <a:spcPct val="100000"/>
              </a:lnSpc>
              <a:spcBef>
                <a:spcPct val="50000"/>
              </a:spcBef>
              <a:spcAft>
                <a:spcPts val="0"/>
              </a:spcAft>
              <a:buClr>
                <a:srgbClr val="FFFFFF"/>
              </a:buClr>
              <a:buSzTx/>
              <a:buFontTx/>
              <a:buNone/>
              <a:tabLst/>
              <a:defRPr/>
            </a:pPr>
            <a:r>
              <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Education</a:t>
            </a:r>
          </a:p>
        </p:txBody>
      </p:sp>
      <p:sp>
        <p:nvSpPr>
          <p:cNvPr id="37894" name="Text Box 8"/>
          <p:cNvSpPr txBox="1">
            <a:spLocks noChangeArrowheads="1"/>
          </p:cNvSpPr>
          <p:nvPr/>
        </p:nvSpPr>
        <p:spPr bwMode="auto">
          <a:xfrm>
            <a:off x="6196165" y="5804331"/>
            <a:ext cx="2236361" cy="37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l" defTabSz="426246" rtl="0" eaLnBrk="1" fontAlgn="auto" latinLnBrk="0" hangingPunct="1">
              <a:lnSpc>
                <a:spcPct val="100000"/>
              </a:lnSpc>
              <a:spcBef>
                <a:spcPct val="50000"/>
              </a:spcBef>
              <a:spcAft>
                <a:spcPts val="0"/>
              </a:spcAft>
              <a:buClr>
                <a:srgbClr val="FFFFFF"/>
              </a:buClr>
              <a:buSzTx/>
              <a:buFontTx/>
              <a:buNone/>
              <a:tabLst/>
              <a:defRPr/>
            </a:pPr>
            <a:r>
              <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Healthy living</a:t>
            </a:r>
          </a:p>
        </p:txBody>
      </p:sp>
      <p:sp>
        <p:nvSpPr>
          <p:cNvPr id="37895" name="Text Box 9"/>
          <p:cNvSpPr txBox="1">
            <a:spLocks noChangeArrowheads="1"/>
          </p:cNvSpPr>
          <p:nvPr/>
        </p:nvSpPr>
        <p:spPr bwMode="auto">
          <a:xfrm>
            <a:off x="6833943" y="2857679"/>
            <a:ext cx="1940767" cy="37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l" defTabSz="426246" rtl="0" eaLnBrk="1" fontAlgn="auto" latinLnBrk="0" hangingPunct="1">
              <a:lnSpc>
                <a:spcPct val="100000"/>
              </a:lnSpc>
              <a:spcBef>
                <a:spcPct val="50000"/>
              </a:spcBef>
              <a:spcAft>
                <a:spcPts val="0"/>
              </a:spcAft>
              <a:buClr>
                <a:srgbClr val="FFFFFF"/>
              </a:buClr>
              <a:buSzTx/>
              <a:buFontTx/>
              <a:buNone/>
              <a:tabLst/>
              <a:defRPr/>
            </a:pPr>
            <a:r>
              <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Mobility</a:t>
            </a:r>
          </a:p>
        </p:txBody>
      </p:sp>
      <p:sp>
        <p:nvSpPr>
          <p:cNvPr id="37896" name="Text Box 10"/>
          <p:cNvSpPr txBox="1">
            <a:spLocks noChangeArrowheads="1"/>
          </p:cNvSpPr>
          <p:nvPr/>
        </p:nvSpPr>
        <p:spPr bwMode="auto">
          <a:xfrm>
            <a:off x="6802668" y="4358181"/>
            <a:ext cx="1039822" cy="394144"/>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l" defTabSz="426246" rtl="0" eaLnBrk="1" fontAlgn="auto" latinLnBrk="0" hangingPunct="1">
              <a:lnSpc>
                <a:spcPct val="100000"/>
              </a:lnSpc>
              <a:spcBef>
                <a:spcPct val="50000"/>
              </a:spcBef>
              <a:spcAft>
                <a:spcPts val="0"/>
              </a:spcAft>
              <a:buClr>
                <a:srgbClr val="FFFFFF"/>
              </a:buClr>
              <a:buSzTx/>
              <a:buFontTx/>
              <a:buNone/>
              <a:tabLst/>
              <a:defRPr/>
            </a:pPr>
            <a:r>
              <a:rPr kumimoji="0" lang="en-US" sz="20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sym typeface="Arial" pitchFamily="34" charset="0"/>
              </a:rPr>
              <a:t>Energy</a:t>
            </a:r>
          </a:p>
        </p:txBody>
      </p:sp>
      <p:sp>
        <p:nvSpPr>
          <p:cNvPr id="37897" name="Text Box 11"/>
          <p:cNvSpPr txBox="1">
            <a:spLocks noChangeArrowheads="1"/>
          </p:cNvSpPr>
          <p:nvPr/>
        </p:nvSpPr>
        <p:spPr bwMode="auto">
          <a:xfrm>
            <a:off x="456658" y="2762627"/>
            <a:ext cx="1922852" cy="37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ctr" defTabSz="426246" rtl="0" eaLnBrk="1" fontAlgn="auto" latinLnBrk="0" hangingPunct="1">
              <a:lnSpc>
                <a:spcPct val="100000"/>
              </a:lnSpc>
              <a:spcBef>
                <a:spcPct val="50000"/>
              </a:spcBef>
              <a:spcAft>
                <a:spcPts val="0"/>
              </a:spcAft>
              <a:buClr>
                <a:srgbClr val="FFFFFF"/>
              </a:buClr>
              <a:buSzTx/>
              <a:buFontTx/>
              <a:buNone/>
              <a:tabLst/>
              <a:defRPr/>
            </a:pPr>
            <a:r>
              <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Public Safety</a:t>
            </a:r>
          </a:p>
        </p:txBody>
      </p:sp>
      <p:sp>
        <p:nvSpPr>
          <p:cNvPr id="37898" name="Rectangle 12"/>
          <p:cNvSpPr>
            <a:spLocks/>
          </p:cNvSpPr>
          <p:nvPr/>
        </p:nvSpPr>
        <p:spPr bwMode="auto">
          <a:xfrm>
            <a:off x="1167308" y="176606"/>
            <a:ext cx="10032774" cy="63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06" tIns="45506" rIns="91006" bIns="45506" anchor="ctr"/>
          <a:lstStyle/>
          <a:p>
            <a:pPr marL="0" marR="0" lvl="0" indent="0" algn="ctr" defTabSz="853965" rtl="0" eaLnBrk="0" fontAlgn="auto" latinLnBrk="0" hangingPunct="0">
              <a:lnSpc>
                <a:spcPct val="100000"/>
              </a:lnSpc>
              <a:spcBef>
                <a:spcPts val="0"/>
              </a:spcBef>
              <a:spcAft>
                <a:spcPts val="0"/>
              </a:spcAft>
              <a:buClrTx/>
              <a:buSzTx/>
              <a:buFontTx/>
              <a:buNone/>
              <a:tabLst/>
              <a:defRPr/>
            </a:pPr>
            <a:r>
              <a:rPr lang="nl-NL" sz="4400" b="1" dirty="0">
                <a:solidFill>
                  <a:srgbClr val="FFFFFF"/>
                </a:solidFill>
                <a:ea typeface="MS PGothic" pitchFamily="34" charset="-128"/>
                <a:cs typeface="Arial" charset="0"/>
              </a:rPr>
              <a:t>City: </a:t>
            </a:r>
            <a:r>
              <a:rPr kumimoji="0" lang="nl-NL" sz="4400" b="1" i="0" u="none" strike="noStrike" kern="1200" cap="none" spc="0" normalizeH="0" baseline="0" noProof="0" dirty="0">
                <a:ln>
                  <a:noFill/>
                </a:ln>
                <a:solidFill>
                  <a:srgbClr val="FFFFFF"/>
                </a:solidFill>
                <a:effectLst/>
                <a:uLnTx/>
                <a:uFillTx/>
                <a:ea typeface="MS PGothic" pitchFamily="34" charset="-128"/>
                <a:cs typeface="Arial" charset="0"/>
              </a:rPr>
              <a:t>a bounded </a:t>
            </a:r>
            <a:r>
              <a:rPr lang="nl-NL" sz="4400" b="1" dirty="0">
                <a:solidFill>
                  <a:srgbClr val="FFFFFF"/>
                </a:solidFill>
                <a:ea typeface="MS PGothic" pitchFamily="34" charset="-128"/>
                <a:cs typeface="Arial" charset="0"/>
              </a:rPr>
              <a:t>‘</a:t>
            </a:r>
            <a:r>
              <a:rPr kumimoji="0" lang="nl-NL" sz="4400" b="1" i="0" u="none" strike="noStrike" kern="1200" cap="none" spc="0" normalizeH="0" baseline="0" noProof="0" dirty="0">
                <a:ln>
                  <a:noFill/>
                </a:ln>
                <a:solidFill>
                  <a:srgbClr val="FFFFFF"/>
                </a:solidFill>
                <a:effectLst/>
                <a:uLnTx/>
                <a:uFillTx/>
                <a:ea typeface="MS PGothic" pitchFamily="34" charset="-128"/>
                <a:cs typeface="Arial" charset="0"/>
              </a:rPr>
              <a:t>system of </a:t>
            </a:r>
            <a:r>
              <a:rPr lang="nl-NL" sz="4400" b="1" dirty="0">
                <a:solidFill>
                  <a:srgbClr val="FFFFFF"/>
                </a:solidFill>
                <a:ea typeface="MS PGothic" pitchFamily="34" charset="-128"/>
                <a:cs typeface="Arial" charset="0"/>
              </a:rPr>
              <a:t>s</a:t>
            </a:r>
            <a:r>
              <a:rPr kumimoji="0" lang="nl-NL" sz="4400" b="1" i="0" u="none" strike="noStrike" kern="1200" cap="none" spc="0" normalizeH="0" baseline="0" noProof="0" dirty="0">
                <a:ln>
                  <a:noFill/>
                </a:ln>
                <a:solidFill>
                  <a:srgbClr val="FFFFFF"/>
                </a:solidFill>
                <a:effectLst/>
                <a:uLnTx/>
                <a:uFillTx/>
                <a:ea typeface="MS PGothic" pitchFamily="34" charset="-128"/>
                <a:cs typeface="Arial" charset="0"/>
              </a:rPr>
              <a:t>ystems</a:t>
            </a:r>
            <a:r>
              <a:rPr lang="nl-NL" sz="4400" b="1" dirty="0">
                <a:solidFill>
                  <a:srgbClr val="FFFFFF"/>
                </a:solidFill>
                <a:ea typeface="MS PGothic" pitchFamily="34" charset="-128"/>
                <a:cs typeface="Arial" charset="0"/>
              </a:rPr>
              <a:t>’</a:t>
            </a:r>
            <a:endParaRPr kumimoji="0" lang="nl-NL" sz="4400" b="1" i="0" u="none" strike="noStrike" kern="1200" cap="none" spc="0" normalizeH="0" baseline="0" noProof="0" dirty="0">
              <a:ln>
                <a:noFill/>
              </a:ln>
              <a:solidFill>
                <a:srgbClr val="FFFFFF"/>
              </a:solidFill>
              <a:effectLst/>
              <a:uLnTx/>
              <a:uFillTx/>
              <a:ea typeface="MS PGothic" pitchFamily="34" charset="-128"/>
              <a:cs typeface="Arial" charset="0"/>
            </a:endParaRPr>
          </a:p>
        </p:txBody>
      </p:sp>
      <p:sp>
        <p:nvSpPr>
          <p:cNvPr id="12" name="Text Box 10">
            <a:extLst>
              <a:ext uri="{FF2B5EF4-FFF2-40B4-BE49-F238E27FC236}">
                <a16:creationId xmlns:a16="http://schemas.microsoft.com/office/drawing/2014/main" id="{402A86E5-FD39-4DF8-BD31-046B6EE3F733}"/>
              </a:ext>
            </a:extLst>
          </p:cNvPr>
          <p:cNvSpPr txBox="1">
            <a:spLocks noChangeArrowheads="1"/>
          </p:cNvSpPr>
          <p:nvPr/>
        </p:nvSpPr>
        <p:spPr bwMode="auto">
          <a:xfrm>
            <a:off x="157819" y="4015255"/>
            <a:ext cx="1904623" cy="9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526" tIns="42766" rIns="85526" bIns="42766">
            <a:spAutoFit/>
          </a:bodyPr>
          <a:lstStyle>
            <a:lvl1pPr eaLnBrk="0" hangingPunct="0">
              <a:defRPr>
                <a:solidFill>
                  <a:srgbClr val="000000"/>
                </a:solidFill>
                <a:latin typeface="Arial" pitchFamily="34" charset="0"/>
                <a:ea typeface="MS Gothic" pitchFamily="49" charset="-128"/>
              </a:defRPr>
            </a:lvl1pPr>
            <a:lvl2pPr marL="742950" indent="-285750" eaLnBrk="0" hangingPunct="0">
              <a:defRPr>
                <a:solidFill>
                  <a:srgbClr val="000000"/>
                </a:solidFill>
                <a:latin typeface="Arial" pitchFamily="34" charset="0"/>
                <a:ea typeface="MS Gothic" pitchFamily="49" charset="-128"/>
              </a:defRPr>
            </a:lvl2pPr>
            <a:lvl3pPr marL="1143000" indent="-228600" eaLnBrk="0" hangingPunct="0">
              <a:defRPr>
                <a:solidFill>
                  <a:srgbClr val="000000"/>
                </a:solidFill>
                <a:latin typeface="Arial" pitchFamily="34" charset="0"/>
                <a:ea typeface="MS Gothic" pitchFamily="49" charset="-128"/>
              </a:defRPr>
            </a:lvl3pPr>
            <a:lvl4pPr marL="1600200" indent="-228600" eaLnBrk="0" hangingPunct="0">
              <a:defRPr>
                <a:solidFill>
                  <a:srgbClr val="000000"/>
                </a:solidFill>
                <a:latin typeface="Arial" pitchFamily="34" charset="0"/>
                <a:ea typeface="MS Gothic" pitchFamily="49" charset="-128"/>
              </a:defRPr>
            </a:lvl4pPr>
            <a:lvl5pPr marL="2057400" indent="-228600" eaLnBrk="0" hangingPunct="0">
              <a:defRPr>
                <a:solidFill>
                  <a:srgbClr val="000000"/>
                </a:solidFill>
                <a:latin typeface="Arial" pitchFamily="34" charset="0"/>
                <a:ea typeface="MS Gothic" pitchFamily="49" charset="-128"/>
              </a:defRPr>
            </a:lvl5pPr>
            <a:lvl6pPr marL="25146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6pPr>
            <a:lvl7pPr marL="29718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7pPr>
            <a:lvl8pPr marL="34290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8pPr>
            <a:lvl9pPr marL="3886200" indent="-228600" algn="ctr" defTabSz="455613" eaLnBrk="0" fontAlgn="base" hangingPunct="0">
              <a:spcBef>
                <a:spcPct val="0"/>
              </a:spcBef>
              <a:spcAft>
                <a:spcPct val="0"/>
              </a:spcAft>
              <a:defRPr>
                <a:solidFill>
                  <a:srgbClr val="000000"/>
                </a:solidFill>
                <a:latin typeface="Arial" pitchFamily="34" charset="0"/>
                <a:ea typeface="MS Gothic" pitchFamily="49" charset="-128"/>
              </a:defRPr>
            </a:lvl9pPr>
          </a:lstStyle>
          <a:p>
            <a:pPr marL="0" marR="0" lvl="0" indent="0" algn="ctr" defTabSz="426246" rtl="0" eaLnBrk="1" fontAlgn="auto" latinLnBrk="0" hangingPunct="1">
              <a:lnSpc>
                <a:spcPct val="100000"/>
              </a:lnSpc>
              <a:spcBef>
                <a:spcPct val="50000"/>
              </a:spcBef>
              <a:spcAft>
                <a:spcPts val="0"/>
              </a:spcAft>
              <a:buClr>
                <a:srgbClr val="FFFFFF"/>
              </a:buClr>
              <a:buSzTx/>
              <a:buFontTx/>
              <a:buNone/>
              <a:tabLst/>
              <a:defRPr/>
            </a:pPr>
            <a:r>
              <a:rPr kumimoji="0" lang="en-GB"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rPr>
              <a:t>Buildings, Infrastructure &amp; resources</a:t>
            </a:r>
            <a:endParaRPr kumimoji="0" lang="en-US" sz="19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sym typeface="Arial" pitchFamily="34" charset="0"/>
            </a:endParaRPr>
          </a:p>
        </p:txBody>
      </p:sp>
      <p:sp>
        <p:nvSpPr>
          <p:cNvPr id="2" name="TextBox 1">
            <a:extLst>
              <a:ext uri="{FF2B5EF4-FFF2-40B4-BE49-F238E27FC236}">
                <a16:creationId xmlns:a16="http://schemas.microsoft.com/office/drawing/2014/main" id="{D9E4613A-3EEC-4AB7-8148-292526F0E2B3}"/>
              </a:ext>
            </a:extLst>
          </p:cNvPr>
          <p:cNvSpPr txBox="1"/>
          <p:nvPr/>
        </p:nvSpPr>
        <p:spPr>
          <a:xfrm>
            <a:off x="88174" y="6469763"/>
            <a:ext cx="25155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Inspired by IBM &amp; Kate Raworth</a:t>
            </a:r>
            <a:endParaRPr kumimoji="0" lang="LID4096"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023989-6E95-40A4-9951-633CDC95F8E1}"/>
              </a:ext>
            </a:extLst>
          </p:cNvPr>
          <p:cNvPicPr>
            <a:picLocks noChangeAspect="1"/>
          </p:cNvPicPr>
          <p:nvPr/>
        </p:nvPicPr>
        <p:blipFill>
          <a:blip r:embed="rId5"/>
          <a:stretch>
            <a:fillRect/>
          </a:stretch>
        </p:blipFill>
        <p:spPr>
          <a:xfrm>
            <a:off x="3915949" y="3653544"/>
            <a:ext cx="1064483" cy="846517"/>
          </a:xfrm>
          <a:prstGeom prst="rect">
            <a:avLst/>
          </a:prstGeom>
        </p:spPr>
      </p:pic>
      <p:sp>
        <p:nvSpPr>
          <p:cNvPr id="7" name="Oval 6">
            <a:extLst>
              <a:ext uri="{FF2B5EF4-FFF2-40B4-BE49-F238E27FC236}">
                <a16:creationId xmlns:a16="http://schemas.microsoft.com/office/drawing/2014/main" id="{9E6C9157-C664-46A2-9E59-8D0776A341BF}"/>
              </a:ext>
            </a:extLst>
          </p:cNvPr>
          <p:cNvSpPr/>
          <p:nvPr/>
        </p:nvSpPr>
        <p:spPr>
          <a:xfrm>
            <a:off x="3600611" y="3296891"/>
            <a:ext cx="1696004" cy="1582178"/>
          </a:xfrm>
          <a:prstGeom prst="ellipse">
            <a:avLst/>
          </a:prstGeom>
          <a:noFill/>
          <a:ln w="603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6">
            <p14:nvContentPartPr>
              <p14:cNvPr id="31" name="Ink 30">
                <a:extLst>
                  <a:ext uri="{FF2B5EF4-FFF2-40B4-BE49-F238E27FC236}">
                    <a16:creationId xmlns:a16="http://schemas.microsoft.com/office/drawing/2014/main" id="{8F19A4E4-8483-4D95-B469-149EB5F50872}"/>
                  </a:ext>
                </a:extLst>
              </p14:cNvPr>
              <p14:cNvContentPartPr/>
              <p14:nvPr/>
            </p14:nvContentPartPr>
            <p14:xfrm rot="616978">
              <a:off x="6269238" y="1855556"/>
              <a:ext cx="3492204" cy="1132920"/>
            </p14:xfrm>
          </p:contentPart>
        </mc:Choice>
        <mc:Fallback xmlns="">
          <p:pic>
            <p:nvPicPr>
              <p:cNvPr id="31" name="Ink 30">
                <a:extLst>
                  <a:ext uri="{FF2B5EF4-FFF2-40B4-BE49-F238E27FC236}">
                    <a16:creationId xmlns:a16="http://schemas.microsoft.com/office/drawing/2014/main" id="{8F19A4E4-8483-4D95-B469-149EB5F50872}"/>
                  </a:ext>
                </a:extLst>
              </p:cNvPr>
              <p:cNvPicPr/>
              <p:nvPr/>
            </p:nvPicPr>
            <p:blipFill>
              <a:blip r:embed="rId9"/>
              <a:stretch>
                <a:fillRect/>
              </a:stretch>
            </p:blipFill>
            <p:spPr>
              <a:xfrm rot="616978">
                <a:off x="6251597" y="1837916"/>
                <a:ext cx="3527846" cy="1168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1E7FA2CD-522C-460F-97A7-07D047AE57C3}"/>
                  </a:ext>
                </a:extLst>
              </p14:cNvPr>
              <p14:cNvContentPartPr/>
              <p14:nvPr/>
            </p14:nvContentPartPr>
            <p14:xfrm>
              <a:off x="5296614" y="3666332"/>
              <a:ext cx="4411057" cy="519480"/>
            </p14:xfrm>
          </p:contentPart>
        </mc:Choice>
        <mc:Fallback xmlns="">
          <p:pic>
            <p:nvPicPr>
              <p:cNvPr id="34" name="Ink 33">
                <a:extLst>
                  <a:ext uri="{FF2B5EF4-FFF2-40B4-BE49-F238E27FC236}">
                    <a16:creationId xmlns:a16="http://schemas.microsoft.com/office/drawing/2014/main" id="{1E7FA2CD-522C-460F-97A7-07D047AE57C3}"/>
                  </a:ext>
                </a:extLst>
              </p:cNvPr>
              <p:cNvPicPr/>
              <p:nvPr/>
            </p:nvPicPr>
            <p:blipFill>
              <a:blip r:embed="rId11"/>
              <a:stretch>
                <a:fillRect/>
              </a:stretch>
            </p:blipFill>
            <p:spPr>
              <a:xfrm>
                <a:off x="5278973" y="3648692"/>
                <a:ext cx="444670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19DE7614-8EA4-402B-A5BA-73DD5AA84768}"/>
                  </a:ext>
                </a:extLst>
              </p14:cNvPr>
              <p14:cNvContentPartPr/>
              <p14:nvPr/>
            </p14:nvContentPartPr>
            <p14:xfrm>
              <a:off x="9668555" y="3818971"/>
              <a:ext cx="165960" cy="214200"/>
            </p14:xfrm>
          </p:contentPart>
        </mc:Choice>
        <mc:Fallback xmlns="">
          <p:pic>
            <p:nvPicPr>
              <p:cNvPr id="35" name="Ink 34">
                <a:extLst>
                  <a:ext uri="{FF2B5EF4-FFF2-40B4-BE49-F238E27FC236}">
                    <a16:creationId xmlns:a16="http://schemas.microsoft.com/office/drawing/2014/main" id="{19DE7614-8EA4-402B-A5BA-73DD5AA84768}"/>
                  </a:ext>
                </a:extLst>
              </p:cNvPr>
              <p:cNvPicPr/>
              <p:nvPr/>
            </p:nvPicPr>
            <p:blipFill>
              <a:blip r:embed="rId13"/>
              <a:stretch>
                <a:fillRect/>
              </a:stretch>
            </p:blipFill>
            <p:spPr>
              <a:xfrm>
                <a:off x="9650555" y="3801331"/>
                <a:ext cx="201600" cy="249840"/>
              </a:xfrm>
              <a:prstGeom prst="rect">
                <a:avLst/>
              </a:prstGeom>
            </p:spPr>
          </p:pic>
        </mc:Fallback>
      </mc:AlternateContent>
      <p:sp>
        <p:nvSpPr>
          <p:cNvPr id="36" name="TextBox 35">
            <a:extLst>
              <a:ext uri="{FF2B5EF4-FFF2-40B4-BE49-F238E27FC236}">
                <a16:creationId xmlns:a16="http://schemas.microsoft.com/office/drawing/2014/main" id="{E8D992FA-8DCA-4DBE-A500-4C1BDE9CE474}"/>
              </a:ext>
            </a:extLst>
          </p:cNvPr>
          <p:cNvSpPr txBox="1"/>
          <p:nvPr/>
        </p:nvSpPr>
        <p:spPr>
          <a:xfrm>
            <a:off x="10064138" y="1711541"/>
            <a:ext cx="1416374" cy="830997"/>
          </a:xfrm>
          <a:prstGeom prst="rect">
            <a:avLst/>
          </a:prstGeom>
          <a:noFill/>
        </p:spPr>
        <p:txBody>
          <a:bodyPr wrap="square" rtlCol="0">
            <a:spAutoFit/>
          </a:bodyPr>
          <a:lstStyle/>
          <a:p>
            <a:r>
              <a:rPr lang="en-GB" sz="2400" b="1" dirty="0">
                <a:solidFill>
                  <a:srgbClr val="92D050"/>
                </a:solidFill>
              </a:rPr>
              <a:t>Planetary </a:t>
            </a:r>
          </a:p>
          <a:p>
            <a:r>
              <a:rPr lang="en-GB" sz="2400" b="1" dirty="0">
                <a:solidFill>
                  <a:srgbClr val="92D050"/>
                </a:solidFill>
              </a:rPr>
              <a:t>boundary</a:t>
            </a:r>
            <a:endParaRPr lang="LID4096" sz="2400" b="1" dirty="0">
              <a:solidFill>
                <a:srgbClr val="92D050"/>
              </a:solidFill>
            </a:endParaRPr>
          </a:p>
        </p:txBody>
      </p:sp>
      <p:sp>
        <p:nvSpPr>
          <p:cNvPr id="45" name="TextBox 44">
            <a:extLst>
              <a:ext uri="{FF2B5EF4-FFF2-40B4-BE49-F238E27FC236}">
                <a16:creationId xmlns:a16="http://schemas.microsoft.com/office/drawing/2014/main" id="{D5AA0185-230A-4F9F-B6DA-996CA9FDDF9A}"/>
              </a:ext>
            </a:extLst>
          </p:cNvPr>
          <p:cNvSpPr txBox="1"/>
          <p:nvPr/>
        </p:nvSpPr>
        <p:spPr>
          <a:xfrm>
            <a:off x="10064139" y="3245610"/>
            <a:ext cx="2127862" cy="1200329"/>
          </a:xfrm>
          <a:prstGeom prst="rect">
            <a:avLst/>
          </a:prstGeom>
          <a:noFill/>
        </p:spPr>
        <p:txBody>
          <a:bodyPr wrap="square" rtlCol="0">
            <a:spAutoFit/>
          </a:bodyPr>
          <a:lstStyle/>
          <a:p>
            <a:r>
              <a:rPr lang="en-GB" sz="2400" b="1" dirty="0">
                <a:solidFill>
                  <a:srgbClr val="FF0000"/>
                </a:solidFill>
              </a:rPr>
              <a:t>Minimum</a:t>
            </a:r>
            <a:br>
              <a:rPr lang="en-GB" sz="2400" b="1" dirty="0">
                <a:solidFill>
                  <a:srgbClr val="FF0000"/>
                </a:solidFill>
              </a:rPr>
            </a:br>
            <a:r>
              <a:rPr lang="en-GB" sz="2400" b="1" dirty="0">
                <a:solidFill>
                  <a:srgbClr val="FF0000"/>
                </a:solidFill>
              </a:rPr>
              <a:t>human needs &amp; rights</a:t>
            </a:r>
            <a:endParaRPr lang="LID4096" sz="2400" b="1" dirty="0">
              <a:solidFill>
                <a:srgbClr val="FF0000"/>
              </a:solidFill>
            </a:endParaRPr>
          </a:p>
        </p:txBody>
      </p:sp>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1BC29D75-CB92-43BA-AE5E-E27ED9357265}"/>
                  </a:ext>
                </a:extLst>
              </p14:cNvPr>
              <p14:cNvContentPartPr/>
              <p14:nvPr/>
            </p14:nvContentPartPr>
            <p14:xfrm rot="256130">
              <a:off x="5935172" y="5074155"/>
              <a:ext cx="3800691" cy="312480"/>
            </p14:xfrm>
          </p:contentPart>
        </mc:Choice>
        <mc:Fallback xmlns="">
          <p:pic>
            <p:nvPicPr>
              <p:cNvPr id="40" name="Ink 39">
                <a:extLst>
                  <a:ext uri="{FF2B5EF4-FFF2-40B4-BE49-F238E27FC236}">
                    <a16:creationId xmlns:a16="http://schemas.microsoft.com/office/drawing/2014/main" id="{1BC29D75-CB92-43BA-AE5E-E27ED9357265}"/>
                  </a:ext>
                </a:extLst>
              </p:cNvPr>
              <p:cNvPicPr/>
              <p:nvPr/>
            </p:nvPicPr>
            <p:blipFill>
              <a:blip r:embed="rId15"/>
              <a:stretch>
                <a:fillRect/>
              </a:stretch>
            </p:blipFill>
            <p:spPr>
              <a:xfrm rot="256130">
                <a:off x="5917171" y="5056515"/>
                <a:ext cx="3836333" cy="348120"/>
              </a:xfrm>
              <a:prstGeom prst="rect">
                <a:avLst/>
              </a:prstGeom>
            </p:spPr>
          </p:pic>
        </mc:Fallback>
      </mc:AlternateContent>
      <p:sp>
        <p:nvSpPr>
          <p:cNvPr id="67" name="TextBox 66">
            <a:extLst>
              <a:ext uri="{FF2B5EF4-FFF2-40B4-BE49-F238E27FC236}">
                <a16:creationId xmlns:a16="http://schemas.microsoft.com/office/drawing/2014/main" id="{F8D0264E-75BC-49CD-A6AB-5723DF780261}"/>
              </a:ext>
            </a:extLst>
          </p:cNvPr>
          <p:cNvSpPr txBox="1"/>
          <p:nvPr/>
        </p:nvSpPr>
        <p:spPr>
          <a:xfrm>
            <a:off x="10064138" y="4919219"/>
            <a:ext cx="1555739" cy="1200329"/>
          </a:xfrm>
          <a:prstGeom prst="rect">
            <a:avLst/>
          </a:prstGeom>
          <a:noFill/>
        </p:spPr>
        <p:txBody>
          <a:bodyPr wrap="square" rtlCol="0">
            <a:spAutoFit/>
          </a:bodyPr>
          <a:lstStyle/>
          <a:p>
            <a:r>
              <a:rPr lang="en-GB" sz="2400" b="1" dirty="0">
                <a:solidFill>
                  <a:srgbClr val="A6A6A6"/>
                </a:solidFill>
              </a:rPr>
              <a:t>Safe and</a:t>
            </a:r>
          </a:p>
          <a:p>
            <a:r>
              <a:rPr lang="en-GB" sz="2400" b="1" dirty="0">
                <a:solidFill>
                  <a:srgbClr val="A6A6A6"/>
                </a:solidFill>
              </a:rPr>
              <a:t>just space  to operate</a:t>
            </a:r>
          </a:p>
        </p:txBody>
      </p:sp>
      <p:grpSp>
        <p:nvGrpSpPr>
          <p:cNvPr id="62" name="Group 61">
            <a:extLst>
              <a:ext uri="{FF2B5EF4-FFF2-40B4-BE49-F238E27FC236}">
                <a16:creationId xmlns:a16="http://schemas.microsoft.com/office/drawing/2014/main" id="{CEF98482-467A-4812-A1BC-1B5FE15162BA}"/>
              </a:ext>
            </a:extLst>
          </p:cNvPr>
          <p:cNvGrpSpPr/>
          <p:nvPr/>
        </p:nvGrpSpPr>
        <p:grpSpPr>
          <a:xfrm>
            <a:off x="9779612" y="5283091"/>
            <a:ext cx="177480" cy="162000"/>
            <a:chOff x="9791505" y="5285892"/>
            <a:chExt cx="177480" cy="162000"/>
          </a:xfrm>
        </p:grpSpPr>
        <mc:AlternateContent xmlns:mc="http://schemas.openxmlformats.org/markup-compatibility/2006" xmlns:p14="http://schemas.microsoft.com/office/powerpoint/2010/main">
          <mc:Choice Requires="p14">
            <p:contentPart p14:bwMode="auto" r:id="rId16">
              <p14:nvContentPartPr>
                <p14:cNvPr id="59" name="Ink 58">
                  <a:extLst>
                    <a:ext uri="{FF2B5EF4-FFF2-40B4-BE49-F238E27FC236}">
                      <a16:creationId xmlns:a16="http://schemas.microsoft.com/office/drawing/2014/main" id="{398A4F48-86AC-44B7-8BF2-6770FC7CC55F}"/>
                    </a:ext>
                  </a:extLst>
                </p14:cNvPr>
                <p14:cNvContentPartPr/>
                <p14:nvPr/>
              </p14:nvContentPartPr>
              <p14:xfrm>
                <a:off x="9791505" y="5285892"/>
                <a:ext cx="13320" cy="156960"/>
              </p14:xfrm>
            </p:contentPart>
          </mc:Choice>
          <mc:Fallback xmlns="">
            <p:pic>
              <p:nvPicPr>
                <p:cNvPr id="59" name="Ink 58">
                  <a:extLst>
                    <a:ext uri="{FF2B5EF4-FFF2-40B4-BE49-F238E27FC236}">
                      <a16:creationId xmlns:a16="http://schemas.microsoft.com/office/drawing/2014/main" id="{398A4F48-86AC-44B7-8BF2-6770FC7CC55F}"/>
                    </a:ext>
                  </a:extLst>
                </p:cNvPr>
                <p:cNvPicPr/>
                <p:nvPr/>
              </p:nvPicPr>
              <p:blipFill>
                <a:blip r:embed="rId17"/>
                <a:stretch>
                  <a:fillRect/>
                </a:stretch>
              </p:blipFill>
              <p:spPr>
                <a:xfrm>
                  <a:off x="9773505" y="5268252"/>
                  <a:ext cx="489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0" name="Ink 59">
                  <a:extLst>
                    <a:ext uri="{FF2B5EF4-FFF2-40B4-BE49-F238E27FC236}">
                      <a16:creationId xmlns:a16="http://schemas.microsoft.com/office/drawing/2014/main" id="{93BC5703-6A05-4257-BD3A-77756D83F48D}"/>
                    </a:ext>
                  </a:extLst>
                </p14:cNvPr>
                <p14:cNvContentPartPr/>
                <p14:nvPr/>
              </p14:nvContentPartPr>
              <p14:xfrm>
                <a:off x="9801225" y="5290212"/>
                <a:ext cx="167760" cy="132480"/>
              </p14:xfrm>
            </p:contentPart>
          </mc:Choice>
          <mc:Fallback xmlns="">
            <p:pic>
              <p:nvPicPr>
                <p:cNvPr id="60" name="Ink 59">
                  <a:extLst>
                    <a:ext uri="{FF2B5EF4-FFF2-40B4-BE49-F238E27FC236}">
                      <a16:creationId xmlns:a16="http://schemas.microsoft.com/office/drawing/2014/main" id="{93BC5703-6A05-4257-BD3A-77756D83F48D}"/>
                    </a:ext>
                  </a:extLst>
                </p:cNvPr>
                <p:cNvPicPr/>
                <p:nvPr/>
              </p:nvPicPr>
              <p:blipFill>
                <a:blip r:embed="rId19"/>
                <a:stretch>
                  <a:fillRect/>
                </a:stretch>
              </p:blipFill>
              <p:spPr>
                <a:xfrm>
                  <a:off x="9783585" y="5272572"/>
                  <a:ext cx="2034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Ink 60">
                  <a:extLst>
                    <a:ext uri="{FF2B5EF4-FFF2-40B4-BE49-F238E27FC236}">
                      <a16:creationId xmlns:a16="http://schemas.microsoft.com/office/drawing/2014/main" id="{3A330208-BEC3-49A6-8230-19AB9E2D52B4}"/>
                    </a:ext>
                  </a:extLst>
                </p14:cNvPr>
                <p14:cNvContentPartPr/>
                <p14:nvPr/>
              </p14:nvContentPartPr>
              <p14:xfrm>
                <a:off x="9815625" y="5354652"/>
                <a:ext cx="80280" cy="93240"/>
              </p14:xfrm>
            </p:contentPart>
          </mc:Choice>
          <mc:Fallback xmlns="">
            <p:pic>
              <p:nvPicPr>
                <p:cNvPr id="61" name="Ink 60">
                  <a:extLst>
                    <a:ext uri="{FF2B5EF4-FFF2-40B4-BE49-F238E27FC236}">
                      <a16:creationId xmlns:a16="http://schemas.microsoft.com/office/drawing/2014/main" id="{3A330208-BEC3-49A6-8230-19AB9E2D52B4}"/>
                    </a:ext>
                  </a:extLst>
                </p:cNvPr>
                <p:cNvPicPr/>
                <p:nvPr/>
              </p:nvPicPr>
              <p:blipFill>
                <a:blip r:embed="rId21"/>
                <a:stretch>
                  <a:fillRect/>
                </a:stretch>
              </p:blipFill>
              <p:spPr>
                <a:xfrm>
                  <a:off x="9797985" y="5336652"/>
                  <a:ext cx="115920" cy="128880"/>
                </a:xfrm>
                <a:prstGeom prst="rect">
                  <a:avLst/>
                </a:prstGeom>
              </p:spPr>
            </p:pic>
          </mc:Fallback>
        </mc:AlternateContent>
      </p:grpSp>
      <p:cxnSp>
        <p:nvCxnSpPr>
          <p:cNvPr id="68" name="Straight Arrow Connector 67">
            <a:extLst>
              <a:ext uri="{FF2B5EF4-FFF2-40B4-BE49-F238E27FC236}">
                <a16:creationId xmlns:a16="http://schemas.microsoft.com/office/drawing/2014/main" id="{A478E8FA-071B-4D6A-BD5C-AF3378EA6EC2}"/>
              </a:ext>
            </a:extLst>
          </p:cNvPr>
          <p:cNvCxnSpPr>
            <a:cxnSpLocks/>
          </p:cNvCxnSpPr>
          <p:nvPr/>
        </p:nvCxnSpPr>
        <p:spPr>
          <a:xfrm>
            <a:off x="5143884" y="4528372"/>
            <a:ext cx="1051542" cy="911679"/>
          </a:xfrm>
          <a:prstGeom prst="straightConnector1">
            <a:avLst/>
          </a:prstGeom>
          <a:ln w="57150">
            <a:solidFill>
              <a:srgbClr val="68716E"/>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2">
            <p14:nvContentPartPr>
              <p14:cNvPr id="70" name="Ink 69">
                <a:extLst>
                  <a:ext uri="{FF2B5EF4-FFF2-40B4-BE49-F238E27FC236}">
                    <a16:creationId xmlns:a16="http://schemas.microsoft.com/office/drawing/2014/main" id="{357AC1AD-263A-474D-A6E9-72618E3F4417}"/>
                  </a:ext>
                </a:extLst>
              </p14:cNvPr>
              <p14:cNvContentPartPr/>
              <p14:nvPr/>
            </p14:nvContentPartPr>
            <p14:xfrm>
              <a:off x="5760670" y="5103110"/>
              <a:ext cx="222480" cy="191880"/>
            </p14:xfrm>
          </p:contentPart>
        </mc:Choice>
        <mc:Fallback xmlns="">
          <p:pic>
            <p:nvPicPr>
              <p:cNvPr id="70" name="Ink 69">
                <a:extLst>
                  <a:ext uri="{FF2B5EF4-FFF2-40B4-BE49-F238E27FC236}">
                    <a16:creationId xmlns:a16="http://schemas.microsoft.com/office/drawing/2014/main" id="{357AC1AD-263A-474D-A6E9-72618E3F4417}"/>
                  </a:ext>
                </a:extLst>
              </p:cNvPr>
              <p:cNvPicPr/>
              <p:nvPr/>
            </p:nvPicPr>
            <p:blipFill>
              <a:blip r:embed="rId23"/>
              <a:stretch>
                <a:fillRect/>
              </a:stretch>
            </p:blipFill>
            <p:spPr>
              <a:xfrm>
                <a:off x="5743030" y="5085470"/>
                <a:ext cx="258120" cy="227520"/>
              </a:xfrm>
              <a:prstGeom prst="rect">
                <a:avLst/>
              </a:prstGeom>
            </p:spPr>
          </p:pic>
        </mc:Fallback>
      </mc:AlternateContent>
      <p:grpSp>
        <p:nvGrpSpPr>
          <p:cNvPr id="8" name="Group 7">
            <a:extLst>
              <a:ext uri="{FF2B5EF4-FFF2-40B4-BE49-F238E27FC236}">
                <a16:creationId xmlns:a16="http://schemas.microsoft.com/office/drawing/2014/main" id="{DC40B776-C64B-4A0D-A8D1-1F5D7F7EB10B}"/>
              </a:ext>
            </a:extLst>
          </p:cNvPr>
          <p:cNvGrpSpPr/>
          <p:nvPr/>
        </p:nvGrpSpPr>
        <p:grpSpPr>
          <a:xfrm>
            <a:off x="2423869" y="2127040"/>
            <a:ext cx="4078296" cy="3718112"/>
            <a:chOff x="2423869" y="2127040"/>
            <a:chExt cx="4078296" cy="3718112"/>
          </a:xfrm>
        </p:grpSpPr>
        <p:grpSp>
          <p:nvGrpSpPr>
            <p:cNvPr id="4" name="Group 3">
              <a:extLst>
                <a:ext uri="{FF2B5EF4-FFF2-40B4-BE49-F238E27FC236}">
                  <a16:creationId xmlns:a16="http://schemas.microsoft.com/office/drawing/2014/main" id="{9D660B67-578E-4C8D-9F73-228A854AD76E}"/>
                </a:ext>
              </a:extLst>
            </p:cNvPr>
            <p:cNvGrpSpPr/>
            <p:nvPr/>
          </p:nvGrpSpPr>
          <p:grpSpPr>
            <a:xfrm>
              <a:off x="2423869" y="2127040"/>
              <a:ext cx="4078296" cy="3718112"/>
              <a:chOff x="3291963" y="1663998"/>
              <a:chExt cx="5105711" cy="4763203"/>
            </a:xfrm>
          </p:grpSpPr>
          <p:pic>
            <p:nvPicPr>
              <p:cNvPr id="37890" name="Picture 4" descr="CityServices_0630_yyz_build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91963" y="1663998"/>
                <a:ext cx="5105711" cy="476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658FF361-91AE-490F-A427-F346DAA67E17}"/>
                  </a:ext>
                </a:extLst>
              </p:cNvPr>
              <p:cNvSpPr/>
              <p:nvPr/>
            </p:nvSpPr>
            <p:spPr>
              <a:xfrm>
                <a:off x="4811750" y="3238500"/>
                <a:ext cx="2008150" cy="1863398"/>
              </a:xfrm>
              <a:prstGeom prst="ellipse">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12F5982-0480-4CF7-B9FF-086F316BA9F6}"/>
                </a:ext>
              </a:extLst>
            </p:cNvPr>
            <p:cNvGrpSpPr/>
            <p:nvPr/>
          </p:nvGrpSpPr>
          <p:grpSpPr>
            <a:xfrm>
              <a:off x="3452594" y="5230395"/>
              <a:ext cx="555604" cy="504131"/>
              <a:chOff x="6022324" y="5182105"/>
              <a:chExt cx="555604" cy="504131"/>
            </a:xfrm>
          </p:grpSpPr>
          <p:sp>
            <p:nvSpPr>
              <p:cNvPr id="33" name="Oval 32">
                <a:extLst>
                  <a:ext uri="{FF2B5EF4-FFF2-40B4-BE49-F238E27FC236}">
                    <a16:creationId xmlns:a16="http://schemas.microsoft.com/office/drawing/2014/main" id="{690BC84C-3FE3-43B7-96A0-60B113DF1401}"/>
                  </a:ext>
                </a:extLst>
              </p:cNvPr>
              <p:cNvSpPr/>
              <p:nvPr/>
            </p:nvSpPr>
            <p:spPr>
              <a:xfrm>
                <a:off x="6022324" y="5182105"/>
                <a:ext cx="555604" cy="504131"/>
              </a:xfrm>
              <a:prstGeom prst="ellipse">
                <a:avLst/>
              </a:prstGeom>
              <a:solidFill>
                <a:srgbClr val="F0A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7" name="Picture 2" descr="Education icon Royalty Free Vector Image - VectorStock">
                <a:extLst>
                  <a:ext uri="{FF2B5EF4-FFF2-40B4-BE49-F238E27FC236}">
                    <a16:creationId xmlns:a16="http://schemas.microsoft.com/office/drawing/2014/main" id="{820E33F5-AD4F-46A1-8F60-F41718C6B40F}"/>
                  </a:ext>
                </a:extLst>
              </p:cNvPr>
              <p:cNvPicPr>
                <a:picLocks noChangeAspect="1" noChangeArrowheads="1"/>
              </p:cNvPicPr>
              <p:nvPr/>
            </p:nvPicPr>
            <p:blipFill rotWithShape="1">
              <a:blip r:embed="rId25" cstate="print">
                <a:duotone>
                  <a:schemeClr val="accent2">
                    <a:shade val="45000"/>
                    <a:satMod val="135000"/>
                  </a:schemeClr>
                  <a:prstClr val="white"/>
                </a:duotone>
                <a:extLst>
                  <a:ext uri="{BEBA8EAE-BF5A-486C-A8C5-ECC9F3942E4B}">
                    <a14:imgProps xmlns:a14="http://schemas.microsoft.com/office/drawing/2010/main">
                      <a14:imgLayer r:embed="rId26">
                        <a14:imgEffect>
                          <a14:backgroundRemoval t="22150" b="69081" l="17984" r="83675">
                            <a14:foregroundMark x1="47500" y1="38241" x2="47500" y2="38241"/>
                            <a14:foregroundMark x1="53000" y1="57870" x2="53000" y2="57870"/>
                            <a14:foregroundMark x1="80000" y1="49907" x2="80000" y2="49907"/>
                          </a14:backgroundRemoval>
                        </a14:imgEffect>
                      </a14:imgLayer>
                    </a14:imgProps>
                  </a:ext>
                  <a:ext uri="{28A0092B-C50C-407E-A947-70E740481C1C}">
                    <a14:useLocalDpi xmlns:a14="http://schemas.microsoft.com/office/drawing/2010/main" val="0"/>
                  </a:ext>
                </a:extLst>
              </a:blip>
              <a:srcRect l="9773" t="16284" r="8114" b="25053"/>
              <a:stretch/>
            </p:blipFill>
            <p:spPr bwMode="auto">
              <a:xfrm>
                <a:off x="6065080" y="5235498"/>
                <a:ext cx="497009" cy="37914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Audio 9">
            <a:hlinkClick r:id="" action="ppaction://media"/>
            <a:extLst>
              <a:ext uri="{FF2B5EF4-FFF2-40B4-BE49-F238E27FC236}">
                <a16:creationId xmlns:a16="http://schemas.microsoft.com/office/drawing/2014/main" id="{BDB0FF49-376E-4C7D-8BF8-69D80B846171}"/>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4194229156"/>
      </p:ext>
    </p:extLst>
  </p:cSld>
  <p:clrMapOvr>
    <a:masterClrMapping/>
  </p:clrMapOvr>
  <mc:AlternateContent xmlns:mc="http://schemas.openxmlformats.org/markup-compatibility/2006" xmlns:p14="http://schemas.microsoft.com/office/powerpoint/2010/main">
    <mc:Choice Requires="p14">
      <p:transition spd="slow" p14:dur="2000" advTm="53694"/>
    </mc:Choice>
    <mc:Fallback xmlns="">
      <p:transition spd="slow" advTm="5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2466</Words>
  <Application>Microsoft Office PowerPoint</Application>
  <PresentationFormat>Widescreen</PresentationFormat>
  <Paragraphs>354</Paragraphs>
  <Slides>22</Slides>
  <Notes>21</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Alegreya</vt:lpstr>
      <vt:lpstr>Arial</vt:lpstr>
      <vt:lpstr>Calibri</vt:lpstr>
      <vt:lpstr>Calibri Light</vt:lpstr>
      <vt:lpstr>Gill Sans</vt:lpstr>
      <vt:lpstr>Museo Sans 300</vt:lpstr>
      <vt:lpstr>Roboto</vt:lpstr>
      <vt:lpstr>Office Theme</vt:lpstr>
      <vt:lpstr>PowerPoint Presentation</vt:lpstr>
      <vt:lpstr>Learning objectives</vt:lpstr>
      <vt:lpstr>PowerPoint Presentation</vt:lpstr>
      <vt:lpstr>PowerPoint Presentation</vt:lpstr>
      <vt:lpstr>Are cities our “greatest invention” ?</vt:lpstr>
      <vt:lpstr>PowerPoint Presentation</vt:lpstr>
      <vt:lpstr>Smart Cities are about people, planet &amp; profit</vt:lpstr>
      <vt:lpstr>PowerPoint Presentation</vt:lpstr>
      <vt:lpstr>PowerPoint Presentation</vt:lpstr>
      <vt:lpstr>PowerPoint Presentation</vt:lpstr>
      <vt:lpstr>PowerPoint Presentation</vt:lpstr>
      <vt:lpstr>Smart Lighting – Adaptive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 Imagine ...!</vt:lpstr>
      <vt:lpstr>{ End of Presentation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Cities Utopia or Distopia?</dc:title>
  <dc:creator>Haydee Sheombar</dc:creator>
  <cp:lastModifiedBy>Haydee Sheombar</cp:lastModifiedBy>
  <cp:revision>154</cp:revision>
  <dcterms:created xsi:type="dcterms:W3CDTF">2017-12-07T13:12:10Z</dcterms:created>
  <dcterms:modified xsi:type="dcterms:W3CDTF">2021-08-30T09:01:56Z</dcterms:modified>
</cp:coreProperties>
</file>